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9" r:id="rId27"/>
    <p:sldId id="282" r:id="rId28"/>
    <p:sldId id="283" r:id="rId29"/>
    <p:sldId id="284" r:id="rId30"/>
    <p:sldId id="285" r:id="rId31"/>
    <p:sldId id="286" r:id="rId32"/>
    <p:sldId id="287" r:id="rId33"/>
    <p:sldId id="288" r:id="rId34"/>
  </p:sldIdLst>
  <p:sldSz cx="12192000" cy="6858000"/>
  <p:notesSz cx="6858000" cy="9144000"/>
  <p:embeddedFontLst>
    <p:embeddedFont>
      <p:font typeface="Corben" panose="020B0604020202020204" charset="0"/>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jb/EnapmoShvk3UAIfiyIzBLKq3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59" name="Google Shape;45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4"/>
          <p:cNvSpPr>
            <a:spLocks noGrp="1"/>
          </p:cNvSpPr>
          <p:nvPr>
            <p:ph type="pic" idx="2"/>
          </p:nvPr>
        </p:nvSpPr>
        <p:spPr>
          <a:xfrm>
            <a:off x="5183188" y="987425"/>
            <a:ext cx="6172200" cy="4873625"/>
          </a:xfrm>
          <a:prstGeom prst="rect">
            <a:avLst/>
          </a:prstGeom>
          <a:noFill/>
          <a:ln>
            <a:noFill/>
          </a:ln>
        </p:spPr>
      </p:sp>
      <p:sp>
        <p:nvSpPr>
          <p:cNvPr id="70" name="Google Shape;70;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Full Image">
  <p:cSld name="2_Full Image">
    <p:spTree>
      <p:nvGrpSpPr>
        <p:cNvPr id="1" name="Shape 19"/>
        <p:cNvGrpSpPr/>
        <p:nvPr/>
      </p:nvGrpSpPr>
      <p:grpSpPr>
        <a:xfrm>
          <a:off x="0" y="0"/>
          <a:ext cx="0" cy="0"/>
          <a:chOff x="0" y="0"/>
          <a:chExt cx="0" cy="0"/>
        </a:xfrm>
      </p:grpSpPr>
      <p:sp>
        <p:nvSpPr>
          <p:cNvPr id="20" name="Google Shape;20;p36"/>
          <p:cNvSpPr>
            <a:spLocks noGrp="1"/>
          </p:cNvSpPr>
          <p:nvPr>
            <p:ph type="pic" idx="2"/>
          </p:nvPr>
        </p:nvSpPr>
        <p:spPr>
          <a:xfrm>
            <a:off x="0" y="-1"/>
            <a:ext cx="12192000" cy="3429001"/>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github.com/soyuztechnologies/Nvidia_Ui5_Fiori_Feb1/blob/master/Day%2013/SupplierSet/GetSupplierEntity.txt"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13/Association/Association.txt" TargetMode="External"/><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github.com/soyuztechnologies/Nvidia_Ui5_Fiori_Feb1/blob/master/Day%2013/Function_Import/function_import.txt"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hyperlink" Target="https://tools.hana.ondemand.com/#cloud" TargetMode="Externa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localhost:844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9.jpg"/></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jpg"/><Relationship Id="rId7"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2.png"/><Relationship Id="rId4" Type="http://schemas.openxmlformats.org/officeDocument/2006/relationships/image" Target="../media/image63.png"/><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hyperlink" Target="https://www.youtube.com/watch?v=vlKBQ3g0w_E&amp;list=PLcxqFaocb9WIQJ-kptyPuiMSVWZVd2ff_&amp;index=1" TargetMode="External"/><Relationship Id="rId7" Type="http://schemas.openxmlformats.org/officeDocument/2006/relationships/hyperlink" Target="https://www.youtube.com/watch?v=xQzhXhq1ZyI&amp;list=PLcxqFaocb9WLtnq-rpXbRy5hnKECxr95G"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9.jpg"/><Relationship Id="rId5" Type="http://schemas.openxmlformats.org/officeDocument/2006/relationships/hyperlink" Target="https://www.youtube.com/watch?v=aVPk_FE9O3s&amp;list=PLcxqFaocb9WJ8g8TZPsHQIEcSjKW9F0IE&amp;index=2" TargetMode="External"/><Relationship Id="rId10" Type="http://schemas.openxmlformats.org/officeDocument/2006/relationships/image" Target="../media/image71.png"/><Relationship Id="rId4" Type="http://schemas.openxmlformats.org/officeDocument/2006/relationships/image" Target="../media/image68.jpg"/><Relationship Id="rId9" Type="http://schemas.openxmlformats.org/officeDocument/2006/relationships/hyperlink" Target="https://www.youtube.com/watch?v=NV8UD9QnJ4A&amp;list=PLcxqFaocb9WLaza2kOjkUCDIQGbzNos6p"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Nvidia_Ui5_Fiori_Feb1/blob/master/Day%2013/Create_Update&amp;Delete%20ProductSet/UpdateEntity.txt"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ithub.com/soyuztechnologies/Nvidia_Ui5_Fiori_Feb1/blob/master/Day%2013/Create_Update&amp;Delete%20ProductSet/DeleteEntity.txt"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p:nvPr/>
        </p:nvSpPr>
        <p:spPr>
          <a:xfrm>
            <a:off x="0" y="0"/>
            <a:ext cx="12192000" cy="6858000"/>
          </a:xfrm>
          <a:custGeom>
            <a:avLst/>
            <a:gdLst/>
            <a:ahLst/>
            <a:cxnLst/>
            <a:rect l="l" t="t" r="r" b="b"/>
            <a:pathLst>
              <a:path w="12192000" h="6858000" extrusionOk="0">
                <a:moveTo>
                  <a:pt x="0" y="0"/>
                </a:moveTo>
                <a:lnTo>
                  <a:pt x="12192000" y="0"/>
                </a:lnTo>
                <a:lnTo>
                  <a:pt x="8915400" y="4593771"/>
                </a:lnTo>
                <a:lnTo>
                  <a:pt x="0" y="6858000"/>
                </a:lnTo>
                <a:lnTo>
                  <a:pt x="0" y="0"/>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txBox="1"/>
          <p:nvPr/>
        </p:nvSpPr>
        <p:spPr>
          <a:xfrm>
            <a:off x="122712" y="2918300"/>
            <a:ext cx="66293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libri"/>
              <a:buNone/>
            </a:pPr>
            <a:r>
              <a:rPr lang="en-US" sz="3600" b="0" i="0" u="none" strike="noStrike" cap="none" dirty="0">
                <a:solidFill>
                  <a:srgbClr val="FFFFFF"/>
                </a:solidFill>
                <a:latin typeface="Calibri"/>
                <a:ea typeface="Calibri"/>
                <a:cs typeface="Calibri"/>
                <a:sym typeface="Calibri"/>
              </a:rPr>
              <a:t>Anubhav Oberoy</a:t>
            </a:r>
            <a:endParaRPr dirty="0"/>
          </a:p>
        </p:txBody>
      </p:sp>
      <p:pic>
        <p:nvPicPr>
          <p:cNvPr id="93" name="Google Shape;93;p1"/>
          <p:cNvPicPr preferRelativeResize="0"/>
          <p:nvPr/>
        </p:nvPicPr>
        <p:blipFill rotWithShape="1">
          <a:blip r:embed="rId4">
            <a:alphaModFix/>
          </a:blip>
          <a:srcRect/>
          <a:stretch/>
        </p:blipFill>
        <p:spPr>
          <a:xfrm>
            <a:off x="10328355" y="5017269"/>
            <a:ext cx="1863645" cy="1840731"/>
          </a:xfrm>
          <a:prstGeom prst="rect">
            <a:avLst/>
          </a:prstGeom>
          <a:noFill/>
          <a:ln>
            <a:noFill/>
          </a:ln>
        </p:spPr>
      </p:pic>
      <p:sp>
        <p:nvSpPr>
          <p:cNvPr id="94" name="Google Shape;94;p1"/>
          <p:cNvSpPr txBox="1"/>
          <p:nvPr/>
        </p:nvSpPr>
        <p:spPr>
          <a:xfrm>
            <a:off x="167491" y="3579798"/>
            <a:ext cx="662939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0" i="0" u="none" strike="noStrike" cap="none" dirty="0">
                <a:solidFill>
                  <a:schemeClr val="lt1"/>
                </a:solidFill>
                <a:latin typeface="Corben"/>
                <a:ea typeface="Corben"/>
                <a:cs typeface="Corben"/>
                <a:sym typeface="Corben"/>
              </a:rPr>
              <a:t>Day – 11 </a:t>
            </a:r>
            <a:endParaRPr dirty="0"/>
          </a:p>
        </p:txBody>
      </p:sp>
      <p:sp>
        <p:nvSpPr>
          <p:cNvPr id="95" name="Google Shape;95;p1"/>
          <p:cNvSpPr txBox="1"/>
          <p:nvPr/>
        </p:nvSpPr>
        <p:spPr>
          <a:xfrm>
            <a:off x="122712" y="154049"/>
            <a:ext cx="1166400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cap="none">
                <a:solidFill>
                  <a:srgbClr val="92D050"/>
                </a:solidFill>
                <a:latin typeface="Calibri"/>
                <a:ea typeface="Calibri"/>
                <a:cs typeface="Calibri"/>
                <a:sym typeface="Calibri"/>
              </a:rPr>
              <a:t>SAP </a:t>
            </a:r>
            <a:r>
              <a:rPr lang="en-US" sz="5400" b="1">
                <a:solidFill>
                  <a:srgbClr val="92D050"/>
                </a:solidFill>
                <a:latin typeface="Calibri"/>
                <a:ea typeface="Calibri"/>
                <a:cs typeface="Calibri"/>
                <a:sym typeface="Calibri"/>
              </a:rPr>
              <a:t>UI5 &amp; FIORI with OData TRAINING using BAS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1"/>
          <p:cNvSpPr txBox="1"/>
          <p:nvPr/>
        </p:nvSpPr>
        <p:spPr>
          <a:xfrm>
            <a:off x="261764" y="188641"/>
            <a:ext cx="9915906"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Create Supplier Table</a:t>
            </a:r>
            <a:endParaRPr/>
          </a:p>
        </p:txBody>
      </p:sp>
      <p:pic>
        <p:nvPicPr>
          <p:cNvPr id="199" name="Google Shape;199;p11"/>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00" name="Google Shape;200;p11"/>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Create a Supplier entity Set in the Entity Type Section by following the steps used to create Product entyity Set.</a:t>
            </a:r>
            <a:endParaRPr/>
          </a:p>
        </p:txBody>
      </p:sp>
      <p:sp>
        <p:nvSpPr>
          <p:cNvPr id="201" name="Google Shape;201;p11"/>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202" name="Google Shape;202;p11"/>
          <p:cNvPicPr preferRelativeResize="0"/>
          <p:nvPr/>
        </p:nvPicPr>
        <p:blipFill rotWithShape="1">
          <a:blip r:embed="rId4">
            <a:alphaModFix/>
          </a:blip>
          <a:srcRect/>
          <a:stretch/>
        </p:blipFill>
        <p:spPr>
          <a:xfrm>
            <a:off x="311948" y="1187698"/>
            <a:ext cx="9815538" cy="2402063"/>
          </a:xfrm>
          <a:prstGeom prst="rect">
            <a:avLst/>
          </a:prstGeom>
          <a:noFill/>
          <a:ln>
            <a:noFill/>
          </a:ln>
        </p:spPr>
      </p:pic>
      <p:sp>
        <p:nvSpPr>
          <p:cNvPr id="203" name="Google Shape;203;p11"/>
          <p:cNvSpPr txBox="1"/>
          <p:nvPr/>
        </p:nvSpPr>
        <p:spPr>
          <a:xfrm>
            <a:off x="311948" y="3819163"/>
            <a:ext cx="1132473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Once the Entity sets are created, we can also implement the Get Entity for of Supplier Set in the same way as we have created for the Product Set.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accent6"/>
                </a:solidFill>
                <a:latin typeface="Calibri"/>
                <a:ea typeface="Calibri"/>
                <a:cs typeface="Calibri"/>
                <a:sym typeface="Calibri"/>
              </a:rPr>
              <a:t>Code to put in Supplier Set Get Entity:</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SupplierSetGetEntity</a:t>
            </a:r>
            <a:endParaRPr sz="1800">
              <a:solidFill>
                <a:schemeClr val="dk1"/>
              </a:solidFill>
              <a:latin typeface="Calibri"/>
              <a:ea typeface="Calibri"/>
              <a:cs typeface="Calibri"/>
              <a:sym typeface="Calibri"/>
            </a:endParaRPr>
          </a:p>
        </p:txBody>
      </p:sp>
      <p:sp>
        <p:nvSpPr>
          <p:cNvPr id="204" name="Google Shape;204;p11"/>
          <p:cNvSpPr txBox="1"/>
          <p:nvPr/>
        </p:nvSpPr>
        <p:spPr>
          <a:xfrm>
            <a:off x="10307782" y="1922318"/>
            <a:ext cx="15722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Supplier 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2"/>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Association</a:t>
            </a:r>
            <a:endParaRPr sz="3600" b="0" i="0">
              <a:solidFill>
                <a:schemeClr val="dk1"/>
              </a:solidFill>
              <a:latin typeface="Corben"/>
              <a:ea typeface="Corben"/>
              <a:cs typeface="Corben"/>
              <a:sym typeface="Corben"/>
            </a:endParaRPr>
          </a:p>
        </p:txBody>
      </p:sp>
      <p:pic>
        <p:nvPicPr>
          <p:cNvPr id="210" name="Google Shape;210;p12"/>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11" name="Google Shape;211;p12"/>
          <p:cNvSpPr txBox="1"/>
          <p:nvPr/>
        </p:nvSpPr>
        <p:spPr>
          <a:xfrm>
            <a:off x="261764" y="779090"/>
            <a:ext cx="8440109" cy="313919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i="0" u="none" strike="noStrike" cap="none">
                <a:solidFill>
                  <a:srgbClr val="000000"/>
                </a:solidFill>
                <a:latin typeface="Calibri"/>
                <a:ea typeface="Calibri"/>
                <a:cs typeface="Calibri"/>
                <a:sym typeface="Calibri"/>
              </a:rPr>
              <a:t>Associations are relationship Between entities.</a:t>
            </a:r>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a:solidFill>
                  <a:srgbClr val="000000"/>
                </a:solidFill>
                <a:latin typeface="Calibri"/>
                <a:ea typeface="Calibri"/>
                <a:cs typeface="Calibri"/>
                <a:sym typeface="Calibri"/>
              </a:rPr>
              <a:t>At database level we have foreign key relationship and same is reflected at odata level.</a:t>
            </a:r>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a:solidFill>
                  <a:srgbClr val="000000"/>
                </a:solidFill>
                <a:latin typeface="Calibri"/>
                <a:ea typeface="Calibri"/>
                <a:cs typeface="Calibri"/>
                <a:sym typeface="Calibri"/>
              </a:rPr>
              <a:t>Once a association is created only then we can create  navigation property.</a:t>
            </a:r>
            <a:endParaRPr/>
          </a:p>
          <a:p>
            <a:pPr marL="285750" marR="0" lvl="0" indent="-171513" algn="l" rtl="0">
              <a:lnSpc>
                <a:spcPct val="100000"/>
              </a:lnSpc>
              <a:spcBef>
                <a:spcPts val="0"/>
              </a:spcBef>
              <a:spcAft>
                <a:spcPts val="0"/>
              </a:spcAft>
              <a:buClr>
                <a:schemeClr val="dk1"/>
              </a:buClr>
              <a:buSzPts val="1799"/>
              <a:buFont typeface="Arial"/>
              <a:buNone/>
            </a:pPr>
            <a:endParaRPr sz="1799">
              <a:solidFill>
                <a:srgbClr val="000000"/>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 a typical ERP system the data is spread across multiple database tables. Example sales order header and items. We load this connected data using the foreign key relationship.</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 case of OData service, each database table is transformed into an entity. Hence we also need a relation between these entities. So the foreign key is converted to a association.</a:t>
            </a:r>
            <a:endParaRPr/>
          </a:p>
        </p:txBody>
      </p:sp>
      <p:sp>
        <p:nvSpPr>
          <p:cNvPr id="212" name="Google Shape;212;p12"/>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213" name="Google Shape;213;p12"/>
          <p:cNvSpPr/>
          <p:nvPr/>
        </p:nvSpPr>
        <p:spPr>
          <a:xfrm>
            <a:off x="378691" y="4508732"/>
            <a:ext cx="2688393" cy="134584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Product</a:t>
            </a:r>
            <a:endParaRPr/>
          </a:p>
        </p:txBody>
      </p:sp>
      <p:sp>
        <p:nvSpPr>
          <p:cNvPr id="214" name="Google Shape;214;p12"/>
          <p:cNvSpPr/>
          <p:nvPr/>
        </p:nvSpPr>
        <p:spPr>
          <a:xfrm>
            <a:off x="5347243" y="4508732"/>
            <a:ext cx="2688393" cy="134584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Supplier</a:t>
            </a:r>
            <a:endParaRPr/>
          </a:p>
        </p:txBody>
      </p:sp>
      <p:cxnSp>
        <p:nvCxnSpPr>
          <p:cNvPr id="215" name="Google Shape;215;p12"/>
          <p:cNvCxnSpPr>
            <a:stCxn id="213" idx="3"/>
            <a:endCxn id="214" idx="1"/>
          </p:cNvCxnSpPr>
          <p:nvPr/>
        </p:nvCxnSpPr>
        <p:spPr>
          <a:xfrm>
            <a:off x="3067084" y="5181654"/>
            <a:ext cx="2280300" cy="0"/>
          </a:xfrm>
          <a:prstGeom prst="straightConnector1">
            <a:avLst/>
          </a:prstGeom>
          <a:noFill/>
          <a:ln w="9525" cap="flat" cmpd="sng">
            <a:solidFill>
              <a:schemeClr val="accent1"/>
            </a:solidFill>
            <a:prstDash val="solid"/>
            <a:miter lim="800000"/>
            <a:headEnd type="none" w="sm" len="sm"/>
            <a:tailEnd type="none" w="sm" len="sm"/>
          </a:ln>
        </p:spPr>
      </p:cxnSp>
      <p:sp>
        <p:nvSpPr>
          <p:cNvPr id="216" name="Google Shape;216;p12"/>
          <p:cNvSpPr txBox="1"/>
          <p:nvPr/>
        </p:nvSpPr>
        <p:spPr>
          <a:xfrm>
            <a:off x="3067084" y="4813552"/>
            <a:ext cx="25314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relation        1</a:t>
            </a:r>
            <a:endParaRPr/>
          </a:p>
        </p:txBody>
      </p:sp>
      <p:pic>
        <p:nvPicPr>
          <p:cNvPr id="217" name="Google Shape;217;p12"/>
          <p:cNvPicPr preferRelativeResize="0"/>
          <p:nvPr/>
        </p:nvPicPr>
        <p:blipFill rotWithShape="1">
          <a:blip r:embed="rId4">
            <a:alphaModFix/>
          </a:blip>
          <a:srcRect/>
          <a:stretch/>
        </p:blipFill>
        <p:spPr>
          <a:xfrm>
            <a:off x="8811032" y="1742268"/>
            <a:ext cx="2954107" cy="3559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13"/>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23" name="Google Shape;223;p13"/>
          <p:cNvSpPr txBox="1"/>
          <p:nvPr/>
        </p:nvSpPr>
        <p:spPr>
          <a:xfrm>
            <a:off x="261764" y="899721"/>
            <a:ext cx="889461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a:solidFill>
                  <a:srgbClr val="000000"/>
                </a:solidFill>
                <a:latin typeface="Calibri"/>
                <a:ea typeface="Calibri"/>
                <a:cs typeface="Calibri"/>
                <a:sym typeface="Calibri"/>
              </a:rPr>
              <a:t>Step:1 </a:t>
            </a:r>
            <a:r>
              <a:rPr lang="en-US" sz="1800">
                <a:solidFill>
                  <a:srgbClr val="000000"/>
                </a:solidFill>
                <a:latin typeface="Calibri"/>
                <a:ea typeface="Calibri"/>
                <a:cs typeface="Calibri"/>
                <a:sym typeface="Calibri"/>
              </a:rPr>
              <a:t>Right Click on Association and click on create</a:t>
            </a:r>
            <a:endParaRPr sz="1800" b="1" i="0" u="none" strike="noStrike" cap="none">
              <a:solidFill>
                <a:srgbClr val="4FACF3"/>
              </a:solidFill>
              <a:latin typeface="Calibri"/>
              <a:ea typeface="Calibri"/>
              <a:cs typeface="Calibri"/>
              <a:sym typeface="Calibri"/>
            </a:endParaRPr>
          </a:p>
        </p:txBody>
      </p:sp>
      <p:sp>
        <p:nvSpPr>
          <p:cNvPr id="224" name="Google Shape;224;p13"/>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Association (1:1)</a:t>
            </a:r>
            <a:endParaRPr sz="3600" b="0" i="0">
              <a:solidFill>
                <a:schemeClr val="dk1"/>
              </a:solidFill>
              <a:latin typeface="Corben"/>
              <a:ea typeface="Corben"/>
              <a:cs typeface="Corben"/>
              <a:sym typeface="Corben"/>
            </a:endParaRPr>
          </a:p>
        </p:txBody>
      </p:sp>
      <p:pic>
        <p:nvPicPr>
          <p:cNvPr id="225" name="Google Shape;225;p13"/>
          <p:cNvPicPr preferRelativeResize="0"/>
          <p:nvPr/>
        </p:nvPicPr>
        <p:blipFill rotWithShape="1">
          <a:blip r:embed="rId4">
            <a:alphaModFix/>
          </a:blip>
          <a:srcRect/>
          <a:stretch/>
        </p:blipFill>
        <p:spPr>
          <a:xfrm>
            <a:off x="289402" y="1271240"/>
            <a:ext cx="2720576" cy="2202371"/>
          </a:xfrm>
          <a:prstGeom prst="rect">
            <a:avLst/>
          </a:prstGeom>
          <a:noFill/>
          <a:ln>
            <a:noFill/>
          </a:ln>
        </p:spPr>
      </p:pic>
      <p:pic>
        <p:nvPicPr>
          <p:cNvPr id="226" name="Google Shape;226;p13"/>
          <p:cNvPicPr preferRelativeResize="0"/>
          <p:nvPr/>
        </p:nvPicPr>
        <p:blipFill rotWithShape="1">
          <a:blip r:embed="rId5">
            <a:alphaModFix/>
          </a:blip>
          <a:srcRect/>
          <a:stretch/>
        </p:blipFill>
        <p:spPr>
          <a:xfrm>
            <a:off x="3850124" y="1286974"/>
            <a:ext cx="3508352" cy="2294807"/>
          </a:xfrm>
          <a:prstGeom prst="rect">
            <a:avLst/>
          </a:prstGeom>
          <a:noFill/>
          <a:ln>
            <a:noFill/>
          </a:ln>
        </p:spPr>
      </p:pic>
      <p:pic>
        <p:nvPicPr>
          <p:cNvPr id="227" name="Google Shape;227;p13"/>
          <p:cNvPicPr preferRelativeResize="0"/>
          <p:nvPr/>
        </p:nvPicPr>
        <p:blipFill rotWithShape="1">
          <a:blip r:embed="rId6">
            <a:alphaModFix/>
          </a:blip>
          <a:srcRect/>
          <a:stretch/>
        </p:blipFill>
        <p:spPr>
          <a:xfrm>
            <a:off x="8198622" y="1286974"/>
            <a:ext cx="3532260" cy="2294807"/>
          </a:xfrm>
          <a:prstGeom prst="rect">
            <a:avLst/>
          </a:prstGeom>
          <a:noFill/>
          <a:ln>
            <a:noFill/>
          </a:ln>
        </p:spPr>
      </p:pic>
      <p:pic>
        <p:nvPicPr>
          <p:cNvPr id="228" name="Google Shape;228;p13"/>
          <p:cNvPicPr preferRelativeResize="0"/>
          <p:nvPr/>
        </p:nvPicPr>
        <p:blipFill rotWithShape="1">
          <a:blip r:embed="rId7">
            <a:alphaModFix/>
          </a:blip>
          <a:srcRect/>
          <a:stretch/>
        </p:blipFill>
        <p:spPr>
          <a:xfrm>
            <a:off x="6551243" y="3794721"/>
            <a:ext cx="3626427" cy="2359007"/>
          </a:xfrm>
          <a:prstGeom prst="rect">
            <a:avLst/>
          </a:prstGeom>
          <a:noFill/>
          <a:ln>
            <a:noFill/>
          </a:ln>
        </p:spPr>
      </p:pic>
      <p:sp>
        <p:nvSpPr>
          <p:cNvPr id="229" name="Google Shape;229;p13"/>
          <p:cNvSpPr/>
          <p:nvPr/>
        </p:nvSpPr>
        <p:spPr>
          <a:xfrm>
            <a:off x="3085886" y="2159092"/>
            <a:ext cx="722072" cy="369332"/>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3"/>
          <p:cNvSpPr/>
          <p:nvPr/>
        </p:nvSpPr>
        <p:spPr>
          <a:xfrm>
            <a:off x="7417513" y="2211046"/>
            <a:ext cx="722072" cy="369332"/>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31" name="Google Shape;231;p13"/>
          <p:cNvCxnSpPr>
            <a:stCxn id="227" idx="3"/>
            <a:endCxn id="228" idx="3"/>
          </p:cNvCxnSpPr>
          <p:nvPr/>
        </p:nvCxnSpPr>
        <p:spPr>
          <a:xfrm flipH="1">
            <a:off x="10177782" y="2434378"/>
            <a:ext cx="1553100" cy="2539800"/>
          </a:xfrm>
          <a:prstGeom prst="bentConnector3">
            <a:avLst>
              <a:gd name="adj1" fmla="val -14719"/>
            </a:avLst>
          </a:prstGeom>
          <a:noFill/>
          <a:ln w="177800" cap="flat" cmpd="sng">
            <a:solidFill>
              <a:schemeClr val="accent1"/>
            </a:solidFill>
            <a:prstDash val="solid"/>
            <a:miter lim="800000"/>
            <a:headEnd type="none" w="sm" len="sm"/>
            <a:tailEnd type="triangle" w="med" len="med"/>
          </a:ln>
        </p:spPr>
      </p:cxnSp>
      <p:sp>
        <p:nvSpPr>
          <p:cNvPr id="232" name="Google Shape;232;p13"/>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233" name="Google Shape;233;p13"/>
          <p:cNvSpPr txBox="1"/>
          <p:nvPr/>
        </p:nvSpPr>
        <p:spPr>
          <a:xfrm>
            <a:off x="289402" y="4218709"/>
            <a:ext cx="535135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After creating the Association for Supplier Set in Product Set, we need to change the Supplier Get entity.</a:t>
            </a:r>
            <a:endParaRPr/>
          </a:p>
          <a:p>
            <a:pPr marL="0" marR="0" lvl="0" indent="0" algn="l" rtl="0">
              <a:spcBef>
                <a:spcPts val="0"/>
              </a:spcBef>
              <a:spcAft>
                <a:spcPts val="0"/>
              </a:spcAft>
              <a:buNone/>
            </a:pPr>
            <a:r>
              <a:rPr lang="en-US" sz="1800">
                <a:solidFill>
                  <a:schemeClr val="accent6"/>
                </a:solidFill>
                <a:latin typeface="Calibri"/>
                <a:ea typeface="Calibri"/>
                <a:cs typeface="Calibri"/>
                <a:sym typeface="Calibri"/>
              </a:rPr>
              <a:t>Code Link:</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SUPPLIER_GET_ENTITY</a:t>
            </a:r>
            <a:r>
              <a:rPr lang="en-US" sz="1800">
                <a:solidFill>
                  <a:schemeClr val="dk1"/>
                </a:solidFill>
                <a:latin typeface="Calibri"/>
                <a:ea typeface="Calibri"/>
                <a:cs typeface="Calibri"/>
                <a:sym typeface="Calibri"/>
              </a:rPr>
              <a:t> (Association)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4"/>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39" name="Google Shape;239;p14"/>
          <p:cNvSpPr txBox="1"/>
          <p:nvPr/>
        </p:nvSpPr>
        <p:spPr>
          <a:xfrm>
            <a:off x="261764" y="899721"/>
            <a:ext cx="11668472"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At times, we need to implement the logic inside of OData which is not a direct CRUD operation e.g. calling a workflow, calling a BAPI which does some processing, Sending request to another server and </a:t>
            </a:r>
            <a:r>
              <a:rPr lang="en-US" sz="1800" b="0" i="0">
                <a:solidFill>
                  <a:schemeClr val="dk1"/>
                </a:solidFill>
                <a:latin typeface="Arial"/>
                <a:ea typeface="Arial"/>
                <a:cs typeface="Arial"/>
                <a:sym typeface="Arial"/>
              </a:rPr>
              <a:t>can be invoked by the HTTP methods GET or POST .</a:t>
            </a:r>
            <a:endParaRPr sz="1800">
              <a:solidFill>
                <a:schemeClr val="dk1"/>
              </a:solidFill>
              <a:latin typeface="Calibri"/>
              <a:ea typeface="Calibri"/>
              <a:cs typeface="Calibri"/>
              <a:sym typeface="Calibri"/>
            </a:endParaRPr>
          </a:p>
        </p:txBody>
      </p:sp>
      <p:sp>
        <p:nvSpPr>
          <p:cNvPr id="240" name="Google Shape;240;p14"/>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Function Import</a:t>
            </a:r>
            <a:endParaRPr/>
          </a:p>
        </p:txBody>
      </p:sp>
      <p:sp>
        <p:nvSpPr>
          <p:cNvPr id="241" name="Google Shape;241;p14"/>
          <p:cNvSpPr txBox="1"/>
          <p:nvPr/>
        </p:nvSpPr>
        <p:spPr>
          <a:xfrm>
            <a:off x="261763" y="1739924"/>
            <a:ext cx="115330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For example: </a:t>
            </a:r>
            <a:r>
              <a:rPr lang="en-US" sz="1800">
                <a:solidFill>
                  <a:schemeClr val="dk1"/>
                </a:solidFill>
                <a:latin typeface="Calibri"/>
                <a:ea typeface="Calibri"/>
                <a:cs typeface="Calibri"/>
                <a:sym typeface="Calibri"/>
              </a:rPr>
              <a:t>we can create the function import to GetMostExpensiveProduct in our Product set by the Category.</a:t>
            </a:r>
            <a:endParaRPr sz="1800" b="1">
              <a:solidFill>
                <a:schemeClr val="dk1"/>
              </a:solidFill>
              <a:latin typeface="Calibri"/>
              <a:ea typeface="Calibri"/>
              <a:cs typeface="Calibri"/>
              <a:sym typeface="Calibri"/>
            </a:endParaRPr>
          </a:p>
        </p:txBody>
      </p:sp>
      <p:sp>
        <p:nvSpPr>
          <p:cNvPr id="242" name="Google Shape;242;p14"/>
          <p:cNvSpPr txBox="1"/>
          <p:nvPr/>
        </p:nvSpPr>
        <p:spPr>
          <a:xfrm>
            <a:off x="261764" y="2016923"/>
            <a:ext cx="11533072"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Calibri"/>
                <a:ea typeface="Calibri"/>
                <a:cs typeface="Calibri"/>
                <a:sym typeface="Calibri"/>
              </a:rPr>
              <a:t>Step1: </a:t>
            </a:r>
            <a:r>
              <a:rPr lang="en-US" sz="1800">
                <a:solidFill>
                  <a:schemeClr val="dk1"/>
                </a:solidFill>
                <a:latin typeface="Calibri"/>
                <a:ea typeface="Calibri"/>
                <a:cs typeface="Calibri"/>
                <a:sym typeface="Calibri"/>
              </a:rPr>
              <a:t>Right click the Data Model folder and select Create and then select Function Import. Create Function Import dialog opens </a:t>
            </a:r>
            <a:endParaRPr sz="1800">
              <a:solidFill>
                <a:schemeClr val="dk1"/>
              </a:solidFill>
              <a:latin typeface="Calibri"/>
              <a:ea typeface="Calibri"/>
              <a:cs typeface="Calibri"/>
              <a:sym typeface="Calibri"/>
            </a:endParaRPr>
          </a:p>
        </p:txBody>
      </p:sp>
      <p:pic>
        <p:nvPicPr>
          <p:cNvPr id="243" name="Google Shape;243;p14"/>
          <p:cNvPicPr preferRelativeResize="0"/>
          <p:nvPr/>
        </p:nvPicPr>
        <p:blipFill rotWithShape="1">
          <a:blip r:embed="rId4">
            <a:alphaModFix/>
          </a:blip>
          <a:srcRect/>
          <a:stretch/>
        </p:blipFill>
        <p:spPr>
          <a:xfrm>
            <a:off x="415599" y="2855476"/>
            <a:ext cx="3528366" cy="2392887"/>
          </a:xfrm>
          <a:prstGeom prst="rect">
            <a:avLst/>
          </a:prstGeom>
          <a:noFill/>
          <a:ln>
            <a:noFill/>
          </a:ln>
        </p:spPr>
      </p:pic>
      <p:pic>
        <p:nvPicPr>
          <p:cNvPr id="244" name="Google Shape;244;p14"/>
          <p:cNvPicPr preferRelativeResize="0"/>
          <p:nvPr/>
        </p:nvPicPr>
        <p:blipFill rotWithShape="1">
          <a:blip r:embed="rId5">
            <a:alphaModFix/>
          </a:blip>
          <a:srcRect/>
          <a:stretch/>
        </p:blipFill>
        <p:spPr>
          <a:xfrm>
            <a:off x="5778943" y="2855476"/>
            <a:ext cx="4938188" cy="2392887"/>
          </a:xfrm>
          <a:prstGeom prst="rect">
            <a:avLst/>
          </a:prstGeom>
          <a:noFill/>
          <a:ln>
            <a:noFill/>
          </a:ln>
        </p:spPr>
      </p:pic>
      <p:sp>
        <p:nvSpPr>
          <p:cNvPr id="245" name="Google Shape;245;p14"/>
          <p:cNvSpPr/>
          <p:nvPr/>
        </p:nvSpPr>
        <p:spPr>
          <a:xfrm>
            <a:off x="4378037" y="3325091"/>
            <a:ext cx="738910" cy="1350604"/>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14"/>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15"/>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52" name="Google Shape;252;p15"/>
          <p:cNvSpPr txBox="1"/>
          <p:nvPr/>
        </p:nvSpPr>
        <p:spPr>
          <a:xfrm>
            <a:off x="261764" y="899721"/>
            <a:ext cx="889461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a:solidFill>
                  <a:srgbClr val="000000"/>
                </a:solidFill>
                <a:latin typeface="Calibri"/>
                <a:ea typeface="Calibri"/>
                <a:cs typeface="Calibri"/>
                <a:sym typeface="Calibri"/>
              </a:rPr>
              <a:t>Step2: </a:t>
            </a:r>
            <a:r>
              <a:rPr lang="en-US" sz="1800">
                <a:solidFill>
                  <a:srgbClr val="000000"/>
                </a:solidFill>
                <a:latin typeface="Calibri"/>
                <a:ea typeface="Calibri"/>
                <a:cs typeface="Calibri"/>
                <a:sym typeface="Calibri"/>
              </a:rPr>
              <a:t>Enter return type kind, return type, return cardinality &amp; HTTP method Type</a:t>
            </a:r>
            <a:endParaRPr sz="1800" b="1" i="0" u="none" strike="noStrike" cap="none">
              <a:solidFill>
                <a:srgbClr val="4FACF3"/>
              </a:solidFill>
              <a:latin typeface="Calibri"/>
              <a:ea typeface="Calibri"/>
              <a:cs typeface="Calibri"/>
              <a:sym typeface="Calibri"/>
            </a:endParaRPr>
          </a:p>
        </p:txBody>
      </p:sp>
      <p:sp>
        <p:nvSpPr>
          <p:cNvPr id="253" name="Google Shape;253;p15"/>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Function Import</a:t>
            </a:r>
            <a:endParaRPr/>
          </a:p>
        </p:txBody>
      </p:sp>
      <p:pic>
        <p:nvPicPr>
          <p:cNvPr id="254" name="Google Shape;254;p15"/>
          <p:cNvPicPr preferRelativeResize="0"/>
          <p:nvPr/>
        </p:nvPicPr>
        <p:blipFill rotWithShape="1">
          <a:blip r:embed="rId4">
            <a:alphaModFix/>
          </a:blip>
          <a:srcRect r="5220" b="61562"/>
          <a:stretch/>
        </p:blipFill>
        <p:spPr>
          <a:xfrm>
            <a:off x="307545" y="1361417"/>
            <a:ext cx="10928157" cy="1051564"/>
          </a:xfrm>
          <a:prstGeom prst="rect">
            <a:avLst/>
          </a:prstGeom>
          <a:noFill/>
          <a:ln>
            <a:noFill/>
          </a:ln>
        </p:spPr>
      </p:pic>
      <p:sp>
        <p:nvSpPr>
          <p:cNvPr id="255" name="Google Shape;255;p15"/>
          <p:cNvSpPr txBox="1"/>
          <p:nvPr/>
        </p:nvSpPr>
        <p:spPr>
          <a:xfrm>
            <a:off x="261764" y="2780145"/>
            <a:ext cx="109281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Step3: </a:t>
            </a:r>
            <a:r>
              <a:rPr lang="en-US" sz="1800">
                <a:solidFill>
                  <a:schemeClr val="dk1"/>
                </a:solidFill>
                <a:latin typeface="Calibri"/>
                <a:ea typeface="Calibri"/>
                <a:cs typeface="Calibri"/>
                <a:sym typeface="Calibri"/>
              </a:rPr>
              <a:t>Giving function import parameters (I_CATEGORY)</a:t>
            </a:r>
            <a:endParaRPr sz="1800" b="1">
              <a:solidFill>
                <a:schemeClr val="dk1"/>
              </a:solidFill>
              <a:latin typeface="Calibri"/>
              <a:ea typeface="Calibri"/>
              <a:cs typeface="Calibri"/>
              <a:sym typeface="Calibri"/>
            </a:endParaRPr>
          </a:p>
        </p:txBody>
      </p:sp>
      <p:pic>
        <p:nvPicPr>
          <p:cNvPr id="256" name="Google Shape;256;p15"/>
          <p:cNvPicPr preferRelativeResize="0"/>
          <p:nvPr/>
        </p:nvPicPr>
        <p:blipFill rotWithShape="1">
          <a:blip r:embed="rId5">
            <a:alphaModFix/>
          </a:blip>
          <a:srcRect r="2816"/>
          <a:stretch/>
        </p:blipFill>
        <p:spPr>
          <a:xfrm>
            <a:off x="261764" y="3262873"/>
            <a:ext cx="10973938" cy="2435816"/>
          </a:xfrm>
          <a:prstGeom prst="rect">
            <a:avLst/>
          </a:prstGeom>
          <a:noFill/>
          <a:ln>
            <a:noFill/>
          </a:ln>
        </p:spPr>
      </p:pic>
      <p:sp>
        <p:nvSpPr>
          <p:cNvPr id="257" name="Google Shape;257;p15"/>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16"/>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63" name="Google Shape;263;p16"/>
          <p:cNvSpPr txBox="1"/>
          <p:nvPr/>
        </p:nvSpPr>
        <p:spPr>
          <a:xfrm>
            <a:off x="261764" y="899721"/>
            <a:ext cx="1129200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Step4: </a:t>
            </a:r>
            <a:r>
              <a:rPr lang="en-US" sz="1800" i="0" u="none" strike="noStrike" cap="none">
                <a:solidFill>
                  <a:srgbClr val="000000"/>
                </a:solidFill>
                <a:latin typeface="Calibri"/>
                <a:ea typeface="Calibri"/>
                <a:cs typeface="Calibri"/>
                <a:sym typeface="Calibri"/>
              </a:rPr>
              <a:t>Go to DPC Extension and search for the method--</a:t>
            </a:r>
            <a:r>
              <a:rPr lang="en-US" sz="1800" b="1">
                <a:solidFill>
                  <a:srgbClr val="000000"/>
                </a:solidFill>
                <a:latin typeface="Calibri"/>
                <a:ea typeface="Calibri"/>
                <a:cs typeface="Calibri"/>
                <a:sym typeface="Calibri"/>
              </a:rPr>
              <a:t>/IWBEP/IF_MGW_APPL_SRV_RUNTIME</a:t>
            </a:r>
            <a:r>
              <a:rPr lang="en-US" sz="1800" b="1">
                <a:solidFill>
                  <a:schemeClr val="dk1"/>
                </a:solidFill>
                <a:latin typeface="Calibri"/>
                <a:ea typeface="Calibri"/>
                <a:cs typeface="Calibri"/>
                <a:sym typeface="Calibri"/>
              </a:rPr>
              <a:t>~</a:t>
            </a:r>
            <a:r>
              <a:rPr lang="en-US" sz="1800" b="1">
                <a:solidFill>
                  <a:srgbClr val="000000"/>
                </a:solidFill>
                <a:latin typeface="Calibri"/>
                <a:ea typeface="Calibri"/>
                <a:cs typeface="Calibri"/>
                <a:sym typeface="Calibri"/>
              </a:rPr>
              <a:t>EXECUTE_ACTION </a:t>
            </a:r>
            <a:r>
              <a:rPr lang="en-US" sz="1800">
                <a:solidFill>
                  <a:srgbClr val="000000"/>
                </a:solidFill>
                <a:latin typeface="Calibri"/>
                <a:ea typeface="Calibri"/>
                <a:cs typeface="Calibri"/>
                <a:sym typeface="Calibri"/>
              </a:rPr>
              <a:t>and redefine the class</a:t>
            </a:r>
            <a:r>
              <a:rPr lang="en-US" sz="1800">
                <a:solidFill>
                  <a:schemeClr val="dk1"/>
                </a:solidFill>
                <a:latin typeface="Calibri"/>
                <a:ea typeface="Calibri"/>
                <a:cs typeface="Calibri"/>
                <a:sym typeface="Calibri"/>
              </a:rPr>
              <a:t> </a:t>
            </a:r>
            <a:r>
              <a:rPr lang="en-US" sz="1800" i="0" u="none" strike="noStrike" cap="none">
                <a:solidFill>
                  <a:srgbClr val="000000"/>
                </a:solidFill>
                <a:latin typeface="Calibri"/>
                <a:ea typeface="Calibri"/>
                <a:cs typeface="Calibri"/>
                <a:sym typeface="Calibri"/>
              </a:rPr>
              <a:t> method</a:t>
            </a:r>
            <a:endParaRPr sz="1800" b="1" i="0" u="none" strike="noStrike" cap="none">
              <a:solidFill>
                <a:srgbClr val="4FACF3"/>
              </a:solidFill>
              <a:latin typeface="Calibri"/>
              <a:ea typeface="Calibri"/>
              <a:cs typeface="Calibri"/>
              <a:sym typeface="Calibri"/>
            </a:endParaRPr>
          </a:p>
        </p:txBody>
      </p:sp>
      <p:sp>
        <p:nvSpPr>
          <p:cNvPr id="264" name="Google Shape;264;p16"/>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Function Import</a:t>
            </a:r>
            <a:endParaRPr/>
          </a:p>
        </p:txBody>
      </p:sp>
      <p:pic>
        <p:nvPicPr>
          <p:cNvPr id="265" name="Google Shape;265;p16"/>
          <p:cNvPicPr preferRelativeResize="0"/>
          <p:nvPr/>
        </p:nvPicPr>
        <p:blipFill rotWithShape="1">
          <a:blip r:embed="rId4">
            <a:alphaModFix/>
          </a:blip>
          <a:srcRect/>
          <a:stretch/>
        </p:blipFill>
        <p:spPr>
          <a:xfrm>
            <a:off x="354127" y="1602011"/>
            <a:ext cx="4945237" cy="4247090"/>
          </a:xfrm>
          <a:prstGeom prst="rect">
            <a:avLst/>
          </a:prstGeom>
          <a:noFill/>
          <a:ln>
            <a:noFill/>
          </a:ln>
        </p:spPr>
      </p:pic>
      <p:pic>
        <p:nvPicPr>
          <p:cNvPr id="266" name="Google Shape;266;p16"/>
          <p:cNvPicPr preferRelativeResize="0"/>
          <p:nvPr/>
        </p:nvPicPr>
        <p:blipFill rotWithShape="1">
          <a:blip r:embed="rId5">
            <a:alphaModFix/>
          </a:blip>
          <a:srcRect/>
          <a:stretch/>
        </p:blipFill>
        <p:spPr>
          <a:xfrm>
            <a:off x="6426253" y="1573859"/>
            <a:ext cx="5274601" cy="4247090"/>
          </a:xfrm>
          <a:prstGeom prst="rect">
            <a:avLst/>
          </a:prstGeom>
          <a:noFill/>
          <a:ln>
            <a:noFill/>
          </a:ln>
        </p:spPr>
      </p:pic>
      <p:sp>
        <p:nvSpPr>
          <p:cNvPr id="267" name="Google Shape;267;p16"/>
          <p:cNvSpPr/>
          <p:nvPr/>
        </p:nvSpPr>
        <p:spPr>
          <a:xfrm>
            <a:off x="5523345" y="3163669"/>
            <a:ext cx="572655" cy="1136073"/>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16"/>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269" name="Google Shape;269;p16"/>
          <p:cNvSpPr txBox="1"/>
          <p:nvPr/>
        </p:nvSpPr>
        <p:spPr>
          <a:xfrm>
            <a:off x="354127" y="6172200"/>
            <a:ext cx="45088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Function Import Code: </a:t>
            </a:r>
            <a:r>
              <a:rPr lang="en-US"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funciton_import</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7"/>
          <p:cNvSpPr txBox="1"/>
          <p:nvPr/>
        </p:nvSpPr>
        <p:spPr>
          <a:xfrm>
            <a:off x="261764" y="188641"/>
            <a:ext cx="9703118"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b="0" i="0">
                <a:solidFill>
                  <a:schemeClr val="dk1"/>
                </a:solidFill>
                <a:latin typeface="Corben"/>
                <a:ea typeface="Corben"/>
                <a:cs typeface="Corben"/>
                <a:sym typeface="Corben"/>
              </a:rPr>
              <a:t>Basics of Connectivity and Role of SCC</a:t>
            </a:r>
            <a:endParaRPr/>
          </a:p>
        </p:txBody>
      </p:sp>
      <p:pic>
        <p:nvPicPr>
          <p:cNvPr id="275" name="Google Shape;275;p17"/>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276" name="Google Shape;276;p17"/>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
        <p:nvSpPr>
          <p:cNvPr id="277" name="Google Shape;277;p17"/>
          <p:cNvSpPr txBox="1"/>
          <p:nvPr/>
        </p:nvSpPr>
        <p:spPr>
          <a:xfrm>
            <a:off x="526473" y="915656"/>
            <a:ext cx="10590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a:solidFill>
                  <a:srgbClr val="000000"/>
                </a:solidFill>
                <a:latin typeface="Calibri"/>
                <a:ea typeface="Calibri"/>
                <a:cs typeface="Calibri"/>
                <a:sym typeface="Calibri"/>
              </a:rPr>
              <a:t>Internet</a:t>
            </a:r>
            <a:endParaRPr sz="1800" i="0" u="none" strike="noStrike" cap="none">
              <a:solidFill>
                <a:srgbClr val="4FACF3"/>
              </a:solidFill>
              <a:latin typeface="Calibri"/>
              <a:ea typeface="Calibri"/>
              <a:cs typeface="Calibri"/>
              <a:sym typeface="Calibri"/>
            </a:endParaRPr>
          </a:p>
        </p:txBody>
      </p:sp>
      <p:sp>
        <p:nvSpPr>
          <p:cNvPr id="278" name="Google Shape;278;p17"/>
          <p:cNvSpPr txBox="1"/>
          <p:nvPr/>
        </p:nvSpPr>
        <p:spPr>
          <a:xfrm>
            <a:off x="6232827" y="915656"/>
            <a:ext cx="10590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a:solidFill>
                  <a:srgbClr val="000000"/>
                </a:solidFill>
                <a:latin typeface="Calibri"/>
                <a:ea typeface="Calibri"/>
                <a:cs typeface="Calibri"/>
                <a:sym typeface="Calibri"/>
              </a:rPr>
              <a:t>Intranet</a:t>
            </a:r>
            <a:endParaRPr/>
          </a:p>
        </p:txBody>
      </p:sp>
      <p:cxnSp>
        <p:nvCxnSpPr>
          <p:cNvPr id="279" name="Google Shape;279;p17"/>
          <p:cNvCxnSpPr/>
          <p:nvPr/>
        </p:nvCxnSpPr>
        <p:spPr>
          <a:xfrm>
            <a:off x="5907768" y="899721"/>
            <a:ext cx="0" cy="5648861"/>
          </a:xfrm>
          <a:prstGeom prst="straightConnector1">
            <a:avLst/>
          </a:prstGeom>
          <a:noFill/>
          <a:ln w="31750" cap="flat" cmpd="sng">
            <a:solidFill>
              <a:schemeClr val="dk1"/>
            </a:solidFill>
            <a:prstDash val="dash"/>
            <a:miter lim="800000"/>
            <a:headEnd type="none" w="sm" len="sm"/>
            <a:tailEnd type="none" w="sm" len="sm"/>
          </a:ln>
        </p:spPr>
      </p:cxnSp>
      <p:sp>
        <p:nvSpPr>
          <p:cNvPr id="280" name="Google Shape;280;p17"/>
          <p:cNvSpPr/>
          <p:nvPr/>
        </p:nvSpPr>
        <p:spPr>
          <a:xfrm>
            <a:off x="526473" y="1610802"/>
            <a:ext cx="4535049" cy="326043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17"/>
          <p:cNvSpPr txBox="1"/>
          <p:nvPr/>
        </p:nvSpPr>
        <p:spPr>
          <a:xfrm>
            <a:off x="526473" y="1610802"/>
            <a:ext cx="28571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SAP BTP (PublicCloud)</a:t>
            </a:r>
            <a:endParaRPr sz="1800">
              <a:solidFill>
                <a:schemeClr val="lt1"/>
              </a:solidFill>
              <a:latin typeface="Calibri"/>
              <a:ea typeface="Calibri"/>
              <a:cs typeface="Calibri"/>
              <a:sym typeface="Calibri"/>
            </a:endParaRPr>
          </a:p>
        </p:txBody>
      </p:sp>
      <p:sp>
        <p:nvSpPr>
          <p:cNvPr id="282" name="Google Shape;282;p17"/>
          <p:cNvSpPr/>
          <p:nvPr/>
        </p:nvSpPr>
        <p:spPr>
          <a:xfrm>
            <a:off x="1043709" y="2539398"/>
            <a:ext cx="3500575" cy="822036"/>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7"/>
          <p:cNvSpPr txBox="1"/>
          <p:nvPr/>
        </p:nvSpPr>
        <p:spPr>
          <a:xfrm>
            <a:off x="1302150" y="2772365"/>
            <a:ext cx="33435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SAP Business Application Studio</a:t>
            </a:r>
            <a:endParaRPr sz="1800">
              <a:solidFill>
                <a:schemeClr val="lt1"/>
              </a:solidFill>
              <a:latin typeface="Calibri"/>
              <a:ea typeface="Calibri"/>
              <a:cs typeface="Calibri"/>
              <a:sym typeface="Calibri"/>
            </a:endParaRPr>
          </a:p>
        </p:txBody>
      </p:sp>
      <p:pic>
        <p:nvPicPr>
          <p:cNvPr id="284" name="Google Shape;284;p17"/>
          <p:cNvPicPr preferRelativeResize="0"/>
          <p:nvPr/>
        </p:nvPicPr>
        <p:blipFill rotWithShape="1">
          <a:blip r:embed="rId4">
            <a:alphaModFix/>
          </a:blip>
          <a:srcRect/>
          <a:stretch/>
        </p:blipFill>
        <p:spPr>
          <a:xfrm>
            <a:off x="1043709" y="2557211"/>
            <a:ext cx="188323" cy="215154"/>
          </a:xfrm>
          <a:prstGeom prst="rect">
            <a:avLst/>
          </a:prstGeom>
          <a:noFill/>
          <a:ln>
            <a:noFill/>
          </a:ln>
        </p:spPr>
      </p:pic>
      <p:sp>
        <p:nvSpPr>
          <p:cNvPr id="285" name="Google Shape;285;p17"/>
          <p:cNvSpPr/>
          <p:nvPr/>
        </p:nvSpPr>
        <p:spPr>
          <a:xfrm>
            <a:off x="1524000" y="3574473"/>
            <a:ext cx="2410689" cy="600363"/>
          </a:xfrm>
          <a:prstGeom prst="rect">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Destination</a:t>
            </a:r>
            <a:endParaRPr sz="1800">
              <a:solidFill>
                <a:schemeClr val="lt1"/>
              </a:solidFill>
              <a:latin typeface="Calibri"/>
              <a:ea typeface="Calibri"/>
              <a:cs typeface="Calibri"/>
              <a:sym typeface="Calibri"/>
            </a:endParaRPr>
          </a:p>
        </p:txBody>
      </p:sp>
      <p:sp>
        <p:nvSpPr>
          <p:cNvPr id="286" name="Google Shape;286;p17"/>
          <p:cNvSpPr/>
          <p:nvPr/>
        </p:nvSpPr>
        <p:spPr>
          <a:xfrm>
            <a:off x="526473" y="5163127"/>
            <a:ext cx="997526" cy="97905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S/4 Hana Cloud</a:t>
            </a:r>
            <a:endParaRPr sz="1800">
              <a:solidFill>
                <a:schemeClr val="lt1"/>
              </a:solidFill>
              <a:latin typeface="Calibri"/>
              <a:ea typeface="Calibri"/>
              <a:cs typeface="Calibri"/>
              <a:sym typeface="Calibri"/>
            </a:endParaRPr>
          </a:p>
        </p:txBody>
      </p:sp>
      <p:sp>
        <p:nvSpPr>
          <p:cNvPr id="287" name="Google Shape;287;p17"/>
          <p:cNvSpPr/>
          <p:nvPr/>
        </p:nvSpPr>
        <p:spPr>
          <a:xfrm>
            <a:off x="2230581" y="5163127"/>
            <a:ext cx="997526" cy="97905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Field Glass</a:t>
            </a:r>
            <a:endParaRPr sz="1800">
              <a:solidFill>
                <a:schemeClr val="lt1"/>
              </a:solidFill>
              <a:latin typeface="Calibri"/>
              <a:ea typeface="Calibri"/>
              <a:cs typeface="Calibri"/>
              <a:sym typeface="Calibri"/>
            </a:endParaRPr>
          </a:p>
        </p:txBody>
      </p:sp>
      <p:sp>
        <p:nvSpPr>
          <p:cNvPr id="288" name="Google Shape;288;p17"/>
          <p:cNvSpPr/>
          <p:nvPr/>
        </p:nvSpPr>
        <p:spPr>
          <a:xfrm>
            <a:off x="3934689" y="5212987"/>
            <a:ext cx="997526" cy="97905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Sales Force</a:t>
            </a:r>
            <a:endParaRPr sz="1800">
              <a:solidFill>
                <a:schemeClr val="lt1"/>
              </a:solidFill>
              <a:latin typeface="Calibri"/>
              <a:ea typeface="Calibri"/>
              <a:cs typeface="Calibri"/>
              <a:sym typeface="Calibri"/>
            </a:endParaRPr>
          </a:p>
        </p:txBody>
      </p:sp>
      <p:cxnSp>
        <p:nvCxnSpPr>
          <p:cNvPr id="289" name="Google Shape;289;p17"/>
          <p:cNvCxnSpPr>
            <a:stCxn id="285" idx="2"/>
            <a:endCxn id="286" idx="0"/>
          </p:cNvCxnSpPr>
          <p:nvPr/>
        </p:nvCxnSpPr>
        <p:spPr>
          <a:xfrm rot="5400000">
            <a:off x="1383245" y="3816936"/>
            <a:ext cx="988200" cy="1704000"/>
          </a:xfrm>
          <a:prstGeom prst="bentConnector3">
            <a:avLst>
              <a:gd name="adj1" fmla="val 50000"/>
            </a:avLst>
          </a:prstGeom>
          <a:noFill/>
          <a:ln w="9525" cap="flat" cmpd="sng">
            <a:solidFill>
              <a:schemeClr val="accent3"/>
            </a:solidFill>
            <a:prstDash val="solid"/>
            <a:miter lim="800000"/>
            <a:headEnd type="none" w="sm" len="sm"/>
            <a:tailEnd type="triangle" w="med" len="med"/>
          </a:ln>
        </p:spPr>
      </p:cxnSp>
      <p:cxnSp>
        <p:nvCxnSpPr>
          <p:cNvPr id="290" name="Google Shape;290;p17"/>
          <p:cNvCxnSpPr/>
          <p:nvPr/>
        </p:nvCxnSpPr>
        <p:spPr>
          <a:xfrm>
            <a:off x="2722878" y="4121625"/>
            <a:ext cx="1704000" cy="1038300"/>
          </a:xfrm>
          <a:prstGeom prst="bentConnector3">
            <a:avLst>
              <a:gd name="adj1" fmla="val 0"/>
            </a:avLst>
          </a:prstGeom>
          <a:noFill/>
          <a:ln w="9525" cap="flat" cmpd="sng">
            <a:solidFill>
              <a:schemeClr val="accent3"/>
            </a:solidFill>
            <a:prstDash val="solid"/>
            <a:miter lim="800000"/>
            <a:headEnd type="none" w="sm" len="sm"/>
            <a:tailEnd type="triangle" w="med" len="med"/>
          </a:ln>
        </p:spPr>
      </p:cxnSp>
      <p:cxnSp>
        <p:nvCxnSpPr>
          <p:cNvPr id="291" name="Google Shape;291;p17"/>
          <p:cNvCxnSpPr>
            <a:stCxn id="285" idx="2"/>
            <a:endCxn id="287" idx="0"/>
          </p:cNvCxnSpPr>
          <p:nvPr/>
        </p:nvCxnSpPr>
        <p:spPr>
          <a:xfrm>
            <a:off x="2729345" y="4174836"/>
            <a:ext cx="0" cy="988200"/>
          </a:xfrm>
          <a:prstGeom prst="straightConnector1">
            <a:avLst/>
          </a:prstGeom>
          <a:noFill/>
          <a:ln w="9525" cap="flat" cmpd="sng">
            <a:solidFill>
              <a:schemeClr val="accent3"/>
            </a:solidFill>
            <a:prstDash val="solid"/>
            <a:miter lim="800000"/>
            <a:headEnd type="none" w="sm" len="sm"/>
            <a:tailEnd type="triangle" w="med" len="med"/>
          </a:ln>
        </p:spPr>
      </p:cxnSp>
      <p:sp>
        <p:nvSpPr>
          <p:cNvPr id="292" name="Google Shape;292;p17"/>
          <p:cNvSpPr/>
          <p:nvPr/>
        </p:nvSpPr>
        <p:spPr>
          <a:xfrm rot="5400000">
            <a:off x="5568048" y="2587682"/>
            <a:ext cx="711081" cy="1198042"/>
          </a:xfrm>
          <a:prstGeom prst="can">
            <a:avLst>
              <a:gd name="adj"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17"/>
          <p:cNvSpPr txBox="1"/>
          <p:nvPr/>
        </p:nvSpPr>
        <p:spPr>
          <a:xfrm>
            <a:off x="5582710" y="2978464"/>
            <a:ext cx="720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SCC</a:t>
            </a:r>
            <a:endParaRPr sz="1800">
              <a:solidFill>
                <a:schemeClr val="lt1"/>
              </a:solidFill>
              <a:latin typeface="Calibri"/>
              <a:ea typeface="Calibri"/>
              <a:cs typeface="Calibri"/>
              <a:sym typeface="Calibri"/>
            </a:endParaRPr>
          </a:p>
        </p:txBody>
      </p:sp>
      <p:cxnSp>
        <p:nvCxnSpPr>
          <p:cNvPr id="294" name="Google Shape;294;p17"/>
          <p:cNvCxnSpPr>
            <a:stCxn id="285" idx="3"/>
            <a:endCxn id="292" idx="3"/>
          </p:cNvCxnSpPr>
          <p:nvPr/>
        </p:nvCxnSpPr>
        <p:spPr>
          <a:xfrm rot="10800000" flipH="1">
            <a:off x="3934689" y="3186755"/>
            <a:ext cx="1389900" cy="687900"/>
          </a:xfrm>
          <a:prstGeom prst="bentConnector3">
            <a:avLst>
              <a:gd name="adj1" fmla="val 50000"/>
            </a:avLst>
          </a:prstGeom>
          <a:noFill/>
          <a:ln w="9525" cap="flat" cmpd="sng">
            <a:solidFill>
              <a:schemeClr val="accent3"/>
            </a:solidFill>
            <a:prstDash val="solid"/>
            <a:miter lim="800000"/>
            <a:headEnd type="none" w="sm" len="sm"/>
            <a:tailEnd type="triangle" w="med" len="med"/>
          </a:ln>
        </p:spPr>
      </p:cxnSp>
      <p:cxnSp>
        <p:nvCxnSpPr>
          <p:cNvPr id="295" name="Google Shape;295;p17"/>
          <p:cNvCxnSpPr>
            <a:stCxn id="292" idx="1"/>
            <a:endCxn id="296" idx="1"/>
          </p:cNvCxnSpPr>
          <p:nvPr/>
        </p:nvCxnSpPr>
        <p:spPr>
          <a:xfrm>
            <a:off x="6522610" y="3186703"/>
            <a:ext cx="1947000" cy="0"/>
          </a:xfrm>
          <a:prstGeom prst="straightConnector1">
            <a:avLst/>
          </a:prstGeom>
          <a:noFill/>
          <a:ln w="9525" cap="flat" cmpd="sng">
            <a:solidFill>
              <a:schemeClr val="accent3"/>
            </a:solidFill>
            <a:prstDash val="solid"/>
            <a:miter lim="800000"/>
            <a:headEnd type="none" w="sm" len="sm"/>
            <a:tailEnd type="triangle" w="med" len="med"/>
          </a:ln>
        </p:spPr>
      </p:cxnSp>
      <p:sp>
        <p:nvSpPr>
          <p:cNvPr id="296" name="Google Shape;296;p17"/>
          <p:cNvSpPr/>
          <p:nvPr/>
        </p:nvSpPr>
        <p:spPr>
          <a:xfrm>
            <a:off x="8469738" y="1441276"/>
            <a:ext cx="2942613" cy="349085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SAP BW</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SAP ECC</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SAP S/4 Hana</a:t>
            </a:r>
            <a:endParaRPr sz="1800">
              <a:solidFill>
                <a:schemeClr val="lt1"/>
              </a:solidFill>
              <a:latin typeface="Calibri"/>
              <a:ea typeface="Calibri"/>
              <a:cs typeface="Calibri"/>
              <a:sym typeface="Calibri"/>
            </a:endParaRPr>
          </a:p>
        </p:txBody>
      </p:sp>
      <p:sp>
        <p:nvSpPr>
          <p:cNvPr id="297" name="Google Shape;297;p17"/>
          <p:cNvSpPr txBox="1"/>
          <p:nvPr/>
        </p:nvSpPr>
        <p:spPr>
          <a:xfrm>
            <a:off x="8788908" y="1531716"/>
            <a:ext cx="25917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SAP On-premise System</a:t>
            </a:r>
            <a:endParaRPr sz="1800">
              <a:solidFill>
                <a:schemeClr val="lt1"/>
              </a:solidFill>
              <a:latin typeface="Calibri"/>
              <a:ea typeface="Calibri"/>
              <a:cs typeface="Calibri"/>
              <a:sym typeface="Calibri"/>
            </a:endParaRPr>
          </a:p>
        </p:txBody>
      </p:sp>
      <p:sp>
        <p:nvSpPr>
          <p:cNvPr id="298" name="Google Shape;298;p17"/>
          <p:cNvSpPr/>
          <p:nvPr/>
        </p:nvSpPr>
        <p:spPr>
          <a:xfrm>
            <a:off x="6203746" y="1618879"/>
            <a:ext cx="1970014" cy="616966"/>
          </a:xfrm>
          <a:prstGeom prst="wedgeEllipseCallout">
            <a:avLst>
              <a:gd name="adj1" fmla="val -61801"/>
              <a:gd name="adj2" fmla="val 145242"/>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SAP Cloud Connector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a:t>
            </a:r>
            <a:endParaRPr/>
          </a:p>
        </p:txBody>
      </p:sp>
      <p:pic>
        <p:nvPicPr>
          <p:cNvPr id="304" name="Google Shape;304;p18"/>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05" name="Google Shape;305;p18"/>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Step 1: </a:t>
            </a:r>
            <a:r>
              <a:rPr lang="en-US" sz="1800" i="0" u="none" strike="noStrike" cap="none">
                <a:solidFill>
                  <a:schemeClr val="dk1"/>
                </a:solidFill>
                <a:latin typeface="Calibri"/>
                <a:ea typeface="Calibri"/>
                <a:cs typeface="Calibri"/>
                <a:sym typeface="Calibri"/>
              </a:rPr>
              <a:t>Download SAP JVM and Extract it in the C:\Program Files\Java</a:t>
            </a:r>
            <a:endParaRPr sz="1800" b="1" i="0" u="none" strike="noStrike" cap="none">
              <a:solidFill>
                <a:schemeClr val="dk1"/>
              </a:solidFill>
              <a:latin typeface="Calibri"/>
              <a:ea typeface="Calibri"/>
              <a:cs typeface="Calibri"/>
              <a:sym typeface="Calibri"/>
            </a:endParaRPr>
          </a:p>
        </p:txBody>
      </p:sp>
      <p:sp>
        <p:nvSpPr>
          <p:cNvPr id="306" name="Google Shape;306;p18"/>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07" name="Google Shape;307;p18"/>
          <p:cNvPicPr preferRelativeResize="0"/>
          <p:nvPr/>
        </p:nvPicPr>
        <p:blipFill rotWithShape="1">
          <a:blip r:embed="rId4">
            <a:alphaModFix/>
          </a:blip>
          <a:srcRect/>
          <a:stretch/>
        </p:blipFill>
        <p:spPr>
          <a:xfrm>
            <a:off x="542321" y="1717962"/>
            <a:ext cx="5021436" cy="3722255"/>
          </a:xfrm>
          <a:prstGeom prst="rect">
            <a:avLst/>
          </a:prstGeom>
          <a:solidFill>
            <a:schemeClr val="lt1"/>
          </a:solidFill>
          <a:ln w="12700" cap="flat" cmpd="sng">
            <a:solidFill>
              <a:schemeClr val="dk1"/>
            </a:solidFill>
            <a:prstDash val="solid"/>
            <a:miter lim="800000"/>
            <a:headEnd type="none" w="sm" len="sm"/>
            <a:tailEnd type="none" w="sm" len="sm"/>
          </a:ln>
        </p:spPr>
      </p:pic>
      <p:pic>
        <p:nvPicPr>
          <p:cNvPr id="308" name="Google Shape;308;p18"/>
          <p:cNvPicPr preferRelativeResize="0"/>
          <p:nvPr/>
        </p:nvPicPr>
        <p:blipFill rotWithShape="1">
          <a:blip r:embed="rId5">
            <a:alphaModFix/>
          </a:blip>
          <a:srcRect/>
          <a:stretch/>
        </p:blipFill>
        <p:spPr>
          <a:xfrm>
            <a:off x="7364846" y="1980134"/>
            <a:ext cx="4008583" cy="3338439"/>
          </a:xfrm>
          <a:prstGeom prst="rect">
            <a:avLst/>
          </a:prstGeom>
          <a:solidFill>
            <a:schemeClr val="lt1"/>
          </a:solidFill>
          <a:ln w="12700" cap="flat" cmpd="sng">
            <a:solidFill>
              <a:schemeClr val="dk1"/>
            </a:solidFill>
            <a:prstDash val="solid"/>
            <a:miter lim="800000"/>
            <a:headEnd type="none" w="sm" len="sm"/>
            <a:tailEnd type="none" w="sm" len="sm"/>
          </a:ln>
        </p:spPr>
      </p:pic>
      <p:sp>
        <p:nvSpPr>
          <p:cNvPr id="309" name="Google Shape;309;p18"/>
          <p:cNvSpPr/>
          <p:nvPr/>
        </p:nvSpPr>
        <p:spPr>
          <a:xfrm>
            <a:off x="5900883" y="3387271"/>
            <a:ext cx="1376220" cy="524164"/>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 continue…</a:t>
            </a:r>
            <a:endParaRPr/>
          </a:p>
        </p:txBody>
      </p:sp>
      <p:pic>
        <p:nvPicPr>
          <p:cNvPr id="315" name="Google Shape;315;p19"/>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16" name="Google Shape;316;p19"/>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2: </a:t>
            </a:r>
            <a:r>
              <a:rPr lang="en-US" sz="1800">
                <a:solidFill>
                  <a:srgbClr val="000000"/>
                </a:solidFill>
                <a:latin typeface="Calibri"/>
                <a:ea typeface="Calibri"/>
                <a:cs typeface="Calibri"/>
                <a:sym typeface="Calibri"/>
              </a:rPr>
              <a:t>Download and install the sap Cloud connector</a:t>
            </a:r>
            <a:endParaRPr sz="1800" b="1" i="0" u="none" strike="noStrike" cap="none">
              <a:solidFill>
                <a:srgbClr val="4FACF3"/>
              </a:solidFill>
              <a:latin typeface="Calibri"/>
              <a:ea typeface="Calibri"/>
              <a:cs typeface="Calibri"/>
              <a:sym typeface="Calibri"/>
            </a:endParaRPr>
          </a:p>
        </p:txBody>
      </p:sp>
      <p:sp>
        <p:nvSpPr>
          <p:cNvPr id="317" name="Google Shape;317;p19"/>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18" name="Google Shape;318;p19">
            <a:hlinkClick r:id="rId4"/>
          </p:cNvPr>
          <p:cNvPicPr preferRelativeResize="0"/>
          <p:nvPr/>
        </p:nvPicPr>
        <p:blipFill rotWithShape="1">
          <a:blip r:embed="rId5">
            <a:alphaModFix/>
          </a:blip>
          <a:srcRect/>
          <a:stretch/>
        </p:blipFill>
        <p:spPr>
          <a:xfrm>
            <a:off x="363366" y="1421042"/>
            <a:ext cx="2675904" cy="2218083"/>
          </a:xfrm>
          <a:prstGeom prst="rect">
            <a:avLst/>
          </a:prstGeom>
          <a:noFill/>
          <a:ln>
            <a:noFill/>
          </a:ln>
        </p:spPr>
      </p:pic>
      <p:pic>
        <p:nvPicPr>
          <p:cNvPr id="319" name="Google Shape;319;p19"/>
          <p:cNvPicPr preferRelativeResize="0"/>
          <p:nvPr/>
        </p:nvPicPr>
        <p:blipFill rotWithShape="1">
          <a:blip r:embed="rId6">
            <a:alphaModFix/>
          </a:blip>
          <a:srcRect/>
          <a:stretch/>
        </p:blipFill>
        <p:spPr>
          <a:xfrm>
            <a:off x="4036290" y="1487265"/>
            <a:ext cx="2814865" cy="2273366"/>
          </a:xfrm>
          <a:prstGeom prst="rect">
            <a:avLst/>
          </a:prstGeom>
          <a:noFill/>
          <a:ln>
            <a:noFill/>
          </a:ln>
        </p:spPr>
      </p:pic>
      <p:pic>
        <p:nvPicPr>
          <p:cNvPr id="320" name="Google Shape;320;p19"/>
          <p:cNvPicPr preferRelativeResize="0"/>
          <p:nvPr/>
        </p:nvPicPr>
        <p:blipFill rotWithShape="1">
          <a:blip r:embed="rId7">
            <a:alphaModFix/>
          </a:blip>
          <a:srcRect/>
          <a:stretch/>
        </p:blipFill>
        <p:spPr>
          <a:xfrm>
            <a:off x="7748950" y="1487265"/>
            <a:ext cx="2814865" cy="2273366"/>
          </a:xfrm>
          <a:prstGeom prst="rect">
            <a:avLst/>
          </a:prstGeom>
          <a:noFill/>
          <a:ln>
            <a:noFill/>
          </a:ln>
        </p:spPr>
      </p:pic>
      <p:pic>
        <p:nvPicPr>
          <p:cNvPr id="321" name="Google Shape;321;p19"/>
          <p:cNvPicPr preferRelativeResize="0"/>
          <p:nvPr/>
        </p:nvPicPr>
        <p:blipFill rotWithShape="1">
          <a:blip r:embed="rId8">
            <a:alphaModFix/>
          </a:blip>
          <a:srcRect/>
          <a:stretch/>
        </p:blipFill>
        <p:spPr>
          <a:xfrm>
            <a:off x="7748949" y="4234052"/>
            <a:ext cx="2814866" cy="2273366"/>
          </a:xfrm>
          <a:prstGeom prst="rect">
            <a:avLst/>
          </a:prstGeom>
          <a:noFill/>
          <a:ln>
            <a:noFill/>
          </a:ln>
        </p:spPr>
      </p:pic>
      <p:pic>
        <p:nvPicPr>
          <p:cNvPr id="322" name="Google Shape;322;p19"/>
          <p:cNvPicPr preferRelativeResize="0"/>
          <p:nvPr/>
        </p:nvPicPr>
        <p:blipFill rotWithShape="1">
          <a:blip r:embed="rId9">
            <a:alphaModFix/>
          </a:blip>
          <a:srcRect/>
          <a:stretch/>
        </p:blipFill>
        <p:spPr>
          <a:xfrm>
            <a:off x="4036290" y="4234052"/>
            <a:ext cx="2814865" cy="2273366"/>
          </a:xfrm>
          <a:prstGeom prst="rect">
            <a:avLst/>
          </a:prstGeom>
          <a:noFill/>
          <a:ln>
            <a:noFill/>
          </a:ln>
        </p:spPr>
      </p:pic>
      <p:pic>
        <p:nvPicPr>
          <p:cNvPr id="323" name="Google Shape;323;p19"/>
          <p:cNvPicPr preferRelativeResize="0"/>
          <p:nvPr/>
        </p:nvPicPr>
        <p:blipFill rotWithShape="1">
          <a:blip r:embed="rId10">
            <a:alphaModFix/>
          </a:blip>
          <a:srcRect/>
          <a:stretch/>
        </p:blipFill>
        <p:spPr>
          <a:xfrm>
            <a:off x="363366" y="4234052"/>
            <a:ext cx="2814866" cy="2273366"/>
          </a:xfrm>
          <a:prstGeom prst="rect">
            <a:avLst/>
          </a:prstGeom>
          <a:noFill/>
          <a:ln>
            <a:noFill/>
          </a:ln>
        </p:spPr>
      </p:pic>
      <p:sp>
        <p:nvSpPr>
          <p:cNvPr id="324" name="Google Shape;324;p19"/>
          <p:cNvSpPr/>
          <p:nvPr/>
        </p:nvSpPr>
        <p:spPr>
          <a:xfrm>
            <a:off x="3088883" y="2530083"/>
            <a:ext cx="897794" cy="43410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9"/>
          <p:cNvSpPr/>
          <p:nvPr/>
        </p:nvSpPr>
        <p:spPr>
          <a:xfrm rot="10800000">
            <a:off x="6851154" y="4957004"/>
            <a:ext cx="858058" cy="43410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19"/>
          <p:cNvSpPr/>
          <p:nvPr/>
        </p:nvSpPr>
        <p:spPr>
          <a:xfrm>
            <a:off x="6851155" y="2465428"/>
            <a:ext cx="897794" cy="43410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9"/>
          <p:cNvSpPr/>
          <p:nvPr/>
        </p:nvSpPr>
        <p:spPr>
          <a:xfrm rot="10800000">
            <a:off x="3178232" y="4936626"/>
            <a:ext cx="858058" cy="43410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28" name="Google Shape;328;p19"/>
          <p:cNvCxnSpPr>
            <a:stCxn id="320" idx="3"/>
            <a:endCxn id="321" idx="3"/>
          </p:cNvCxnSpPr>
          <p:nvPr/>
        </p:nvCxnSpPr>
        <p:spPr>
          <a:xfrm>
            <a:off x="10563815" y="2623948"/>
            <a:ext cx="600" cy="2746800"/>
          </a:xfrm>
          <a:prstGeom prst="bentConnector3">
            <a:avLst>
              <a:gd name="adj1" fmla="val 187421160"/>
            </a:avLst>
          </a:prstGeom>
          <a:noFill/>
          <a:ln w="165100" cap="flat" cmpd="sng">
            <a:solidFill>
              <a:schemeClr val="accent1"/>
            </a:solidFill>
            <a:prstDash val="solid"/>
            <a:miter lim="800000"/>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0"/>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 continue…</a:t>
            </a:r>
            <a:endParaRPr/>
          </a:p>
        </p:txBody>
      </p:sp>
      <p:pic>
        <p:nvPicPr>
          <p:cNvPr id="334" name="Google Shape;334;p20"/>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35" name="Google Shape;335;p20"/>
          <p:cNvSpPr txBox="1"/>
          <p:nvPr/>
        </p:nvSpPr>
        <p:spPr>
          <a:xfrm>
            <a:off x="261764" y="779090"/>
            <a:ext cx="11161643"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3: </a:t>
            </a:r>
            <a:r>
              <a:rPr lang="en-US" sz="1800">
                <a:solidFill>
                  <a:srgbClr val="000000"/>
                </a:solidFill>
                <a:latin typeface="Calibri"/>
                <a:ea typeface="Calibri"/>
                <a:cs typeface="Calibri"/>
                <a:sym typeface="Calibri"/>
              </a:rPr>
              <a:t>Now your system is ready go to browser and open </a:t>
            </a:r>
            <a:r>
              <a:rPr lang="en-US" sz="1800"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https://localhost:8443</a:t>
            </a:r>
            <a:r>
              <a:rPr lang="en-US" sz="1800">
                <a:solidFill>
                  <a:srgbClr val="000000"/>
                </a:solidFill>
                <a:latin typeface="Calibri"/>
                <a:ea typeface="Calibri"/>
                <a:cs typeface="Calibri"/>
                <a:sym typeface="Calibri"/>
              </a:rPr>
              <a:t> (port may changes)</a:t>
            </a:r>
            <a:endParaRPr/>
          </a:p>
          <a:p>
            <a:pPr marL="0" marR="0" lvl="0" indent="0" algn="l" rtl="0">
              <a:spcBef>
                <a:spcPts val="0"/>
              </a:spcBef>
              <a:spcAft>
                <a:spcPts val="0"/>
              </a:spcAft>
              <a:buNone/>
            </a:pPr>
            <a:r>
              <a:rPr lang="en-US" sz="1799">
                <a:solidFill>
                  <a:srgbClr val="000000"/>
                </a:solidFill>
                <a:latin typeface="Calibri"/>
                <a:ea typeface="Calibri"/>
                <a:cs typeface="Calibri"/>
                <a:sym typeface="Calibri"/>
              </a:rPr>
              <a:t>The default credentials are Administrator / manage</a:t>
            </a:r>
            <a:endParaRPr/>
          </a:p>
        </p:txBody>
      </p:sp>
      <p:sp>
        <p:nvSpPr>
          <p:cNvPr id="336" name="Google Shape;336;p20"/>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37" name="Google Shape;337;p20"/>
          <p:cNvPicPr preferRelativeResize="0"/>
          <p:nvPr/>
        </p:nvPicPr>
        <p:blipFill rotWithShape="1">
          <a:blip r:embed="rId5">
            <a:alphaModFix/>
          </a:blip>
          <a:srcRect/>
          <a:stretch/>
        </p:blipFill>
        <p:spPr>
          <a:xfrm>
            <a:off x="464047" y="1644124"/>
            <a:ext cx="4819154" cy="4314155"/>
          </a:xfrm>
          <a:prstGeom prst="rect">
            <a:avLst/>
          </a:prstGeom>
          <a:noFill/>
          <a:ln>
            <a:noFill/>
          </a:ln>
        </p:spPr>
      </p:pic>
      <p:pic>
        <p:nvPicPr>
          <p:cNvPr id="338" name="Google Shape;338;p20"/>
          <p:cNvPicPr preferRelativeResize="0"/>
          <p:nvPr/>
        </p:nvPicPr>
        <p:blipFill rotWithShape="1">
          <a:blip r:embed="rId6">
            <a:alphaModFix/>
          </a:blip>
          <a:srcRect/>
          <a:stretch/>
        </p:blipFill>
        <p:spPr>
          <a:xfrm>
            <a:off x="7062281" y="1610801"/>
            <a:ext cx="4707878" cy="4352817"/>
          </a:xfrm>
          <a:prstGeom prst="rect">
            <a:avLst/>
          </a:prstGeom>
          <a:noFill/>
          <a:ln>
            <a:noFill/>
          </a:ln>
        </p:spPr>
      </p:pic>
      <p:sp>
        <p:nvSpPr>
          <p:cNvPr id="339" name="Google Shape;339;p20"/>
          <p:cNvSpPr/>
          <p:nvPr/>
        </p:nvSpPr>
        <p:spPr>
          <a:xfrm>
            <a:off x="5463309" y="3429000"/>
            <a:ext cx="1265381" cy="591128"/>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a:stretch/>
        </p:blipFill>
        <p:spPr>
          <a:xfrm>
            <a:off x="6200042" y="779090"/>
            <a:ext cx="5353730" cy="5353730"/>
          </a:xfrm>
          <a:prstGeom prst="rect">
            <a:avLst/>
          </a:prstGeom>
          <a:noFill/>
          <a:ln>
            <a:noFill/>
          </a:ln>
        </p:spPr>
      </p:pic>
      <p:sp>
        <p:nvSpPr>
          <p:cNvPr id="101" name="Google Shape;101;p2"/>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600"/>
              <a:buFont typeface="Corben"/>
              <a:buNone/>
            </a:pPr>
            <a:r>
              <a:rPr lang="en-US" sz="3600" i="0" u="none" strike="noStrike" cap="none" dirty="0">
                <a:solidFill>
                  <a:srgbClr val="000000"/>
                </a:solidFill>
                <a:latin typeface="Corben"/>
                <a:ea typeface="Corben"/>
                <a:cs typeface="Corben"/>
                <a:sym typeface="Corben"/>
              </a:rPr>
              <a:t>Agenda – Day 1</a:t>
            </a:r>
            <a:endParaRPr dirty="0"/>
          </a:p>
        </p:txBody>
      </p:sp>
      <p:pic>
        <p:nvPicPr>
          <p:cNvPr id="102" name="Google Shape;102;p2"/>
          <p:cNvPicPr preferRelativeResize="0"/>
          <p:nvPr/>
        </p:nvPicPr>
        <p:blipFill rotWithShape="1">
          <a:blip r:embed="rId4">
            <a:alphaModFix/>
          </a:blip>
          <a:srcRect/>
          <a:stretch/>
        </p:blipFill>
        <p:spPr>
          <a:xfrm>
            <a:off x="11380678" y="71203"/>
            <a:ext cx="716699" cy="707887"/>
          </a:xfrm>
          <a:prstGeom prst="rect">
            <a:avLst/>
          </a:prstGeom>
          <a:noFill/>
          <a:ln>
            <a:noFill/>
          </a:ln>
        </p:spPr>
      </p:pic>
      <p:sp>
        <p:nvSpPr>
          <p:cNvPr id="103" name="Google Shape;103;p2"/>
          <p:cNvSpPr txBox="1"/>
          <p:nvPr/>
        </p:nvSpPr>
        <p:spPr>
          <a:xfrm>
            <a:off x="638228" y="899721"/>
            <a:ext cx="5353730" cy="48013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Implementing Create in OData Service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POST calls in the SAP Logon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Testing POST calls using postman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to set payload in postman to test POST call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Introduction to x-csrf-token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Implementing Update and Delete in service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Adding Supplier Entity set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Introduction to Association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Associating Supplier Set to Product Set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Introduction to Function Import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Creating a Function to get Most expensive product</a:t>
            </a:r>
            <a:endParaRPr/>
          </a:p>
          <a:p>
            <a:pPr marL="285750" marR="0" lvl="0" indent="-285750" algn="l" rtl="0">
              <a:spcBef>
                <a:spcPts val="0"/>
              </a:spcBef>
              <a:spcAft>
                <a:spcPts val="0"/>
              </a:spcAft>
              <a:buClr>
                <a:srgbClr val="242424"/>
              </a:buClr>
              <a:buSzPts val="1800"/>
              <a:buFont typeface="Arial"/>
              <a:buChar char="•"/>
            </a:pPr>
            <a:r>
              <a:rPr lang="en-US" sz="1800">
                <a:solidFill>
                  <a:srgbClr val="242424"/>
                </a:solidFill>
                <a:latin typeface="Calibri"/>
                <a:ea typeface="Calibri"/>
                <a:cs typeface="Calibri"/>
                <a:sym typeface="Calibri"/>
              </a:rPr>
              <a:t>Basics of Connectivity</a:t>
            </a:r>
            <a:endParaRPr/>
          </a:p>
          <a:p>
            <a:pPr marL="285750" marR="0" lvl="0" indent="-285750" algn="l" rtl="0">
              <a:spcBef>
                <a:spcPts val="0"/>
              </a:spcBef>
              <a:spcAft>
                <a:spcPts val="0"/>
              </a:spcAft>
              <a:buClr>
                <a:srgbClr val="242424"/>
              </a:buClr>
              <a:buSzPts val="1800"/>
              <a:buFont typeface="Arial"/>
              <a:buChar char="•"/>
            </a:pPr>
            <a:r>
              <a:rPr lang="en-US" sz="1800">
                <a:solidFill>
                  <a:srgbClr val="242424"/>
                </a:solidFill>
                <a:latin typeface="Calibri"/>
                <a:ea typeface="Calibri"/>
                <a:cs typeface="Calibri"/>
                <a:sym typeface="Calibri"/>
              </a:rPr>
              <a:t>Introduction to Cloud Connector</a:t>
            </a:r>
            <a:endParaRPr/>
          </a:p>
          <a:p>
            <a:pPr marL="285750" marR="0" lvl="0" indent="-285750" algn="l" rtl="0">
              <a:spcBef>
                <a:spcPts val="0"/>
              </a:spcBef>
              <a:spcAft>
                <a:spcPts val="0"/>
              </a:spcAft>
              <a:buClr>
                <a:srgbClr val="242424"/>
              </a:buClr>
              <a:buSzPts val="1800"/>
              <a:buFont typeface="Arial"/>
              <a:buChar char="•"/>
            </a:pPr>
            <a:r>
              <a:rPr lang="en-US" sz="1800">
                <a:solidFill>
                  <a:srgbClr val="242424"/>
                </a:solidFill>
                <a:latin typeface="Calibri"/>
                <a:ea typeface="Calibri"/>
                <a:cs typeface="Calibri"/>
                <a:sym typeface="Calibri"/>
              </a:rPr>
              <a:t>Steps to Setup the Cloud Connection.</a:t>
            </a:r>
            <a:endParaRPr/>
          </a:p>
          <a:p>
            <a:pPr marL="285750" marR="0" lvl="0" indent="-285750" algn="l" rtl="0">
              <a:spcBef>
                <a:spcPts val="0"/>
              </a:spcBef>
              <a:spcAft>
                <a:spcPts val="0"/>
              </a:spcAft>
              <a:buClr>
                <a:srgbClr val="242424"/>
              </a:buClr>
              <a:buSzPts val="1800"/>
              <a:buFont typeface="Arial"/>
              <a:buChar char="•"/>
            </a:pPr>
            <a:r>
              <a:rPr lang="en-US" sz="1800">
                <a:solidFill>
                  <a:srgbClr val="242424"/>
                </a:solidFill>
                <a:latin typeface="Calibri"/>
                <a:ea typeface="Calibri"/>
                <a:cs typeface="Calibri"/>
                <a:sym typeface="Calibri"/>
              </a:rPr>
              <a:t>Creating the destination in the BTP for BAS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Creating the destination in the Vscode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1"/>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 continue…</a:t>
            </a:r>
            <a:endParaRPr/>
          </a:p>
        </p:txBody>
      </p:sp>
      <p:pic>
        <p:nvPicPr>
          <p:cNvPr id="345" name="Google Shape;345;p21"/>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46" name="Google Shape;346;p21"/>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4: </a:t>
            </a:r>
            <a:r>
              <a:rPr lang="en-US" sz="1800">
                <a:solidFill>
                  <a:srgbClr val="000000"/>
                </a:solidFill>
                <a:latin typeface="Calibri"/>
                <a:ea typeface="Calibri"/>
                <a:cs typeface="Calibri"/>
                <a:sym typeface="Calibri"/>
              </a:rPr>
              <a:t>Now we create a connection with our Cloud Account</a:t>
            </a:r>
            <a:endParaRPr sz="1800" b="0" i="0">
              <a:solidFill>
                <a:schemeClr val="dk1"/>
              </a:solidFill>
              <a:latin typeface="Corben"/>
              <a:ea typeface="Corben"/>
              <a:cs typeface="Corben"/>
              <a:sym typeface="Corben"/>
            </a:endParaRPr>
          </a:p>
        </p:txBody>
      </p:sp>
      <p:sp>
        <p:nvSpPr>
          <p:cNvPr id="347" name="Google Shape;347;p21"/>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48" name="Google Shape;348;p21"/>
          <p:cNvPicPr preferRelativeResize="0"/>
          <p:nvPr/>
        </p:nvPicPr>
        <p:blipFill rotWithShape="1">
          <a:blip r:embed="rId4">
            <a:alphaModFix/>
          </a:blip>
          <a:srcRect/>
          <a:stretch/>
        </p:blipFill>
        <p:spPr>
          <a:xfrm>
            <a:off x="561443" y="1309829"/>
            <a:ext cx="10861964" cy="47690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2"/>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Cloud connector continue…</a:t>
            </a:r>
            <a:endParaRPr/>
          </a:p>
        </p:txBody>
      </p:sp>
      <p:pic>
        <p:nvPicPr>
          <p:cNvPr id="354" name="Google Shape;354;p22"/>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55" name="Google Shape;355;p22"/>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5: </a:t>
            </a:r>
            <a:r>
              <a:rPr lang="en-US" sz="1800">
                <a:solidFill>
                  <a:srgbClr val="000000"/>
                </a:solidFill>
                <a:latin typeface="Calibri"/>
                <a:ea typeface="Calibri"/>
                <a:cs typeface="Calibri"/>
                <a:sym typeface="Calibri"/>
              </a:rPr>
              <a:t>Check the connection on Hana Cloud Account </a:t>
            </a:r>
            <a:endParaRPr sz="1800" b="0" i="0">
              <a:solidFill>
                <a:schemeClr val="dk1"/>
              </a:solidFill>
              <a:latin typeface="Corben"/>
              <a:ea typeface="Corben"/>
              <a:cs typeface="Corben"/>
              <a:sym typeface="Corben"/>
            </a:endParaRPr>
          </a:p>
        </p:txBody>
      </p:sp>
      <p:sp>
        <p:nvSpPr>
          <p:cNvPr id="356" name="Google Shape;356;p22"/>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57" name="Google Shape;357;p22"/>
          <p:cNvPicPr preferRelativeResize="0"/>
          <p:nvPr/>
        </p:nvPicPr>
        <p:blipFill rotWithShape="1">
          <a:blip r:embed="rId4">
            <a:alphaModFix/>
          </a:blip>
          <a:srcRect/>
          <a:stretch/>
        </p:blipFill>
        <p:spPr>
          <a:xfrm>
            <a:off x="716403" y="1218211"/>
            <a:ext cx="10252364" cy="49820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3"/>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800" dirty="0">
                <a:solidFill>
                  <a:schemeClr val="dk1"/>
                </a:solidFill>
                <a:latin typeface="Corben"/>
                <a:ea typeface="Corben"/>
                <a:cs typeface="Corben"/>
                <a:sym typeface="Corben"/>
              </a:rPr>
              <a:t>Cloud connector continue…</a:t>
            </a:r>
            <a:endParaRPr sz="1100" dirty="0"/>
          </a:p>
        </p:txBody>
      </p:sp>
      <p:pic>
        <p:nvPicPr>
          <p:cNvPr id="363" name="Google Shape;363;p23"/>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64" name="Google Shape;364;p23"/>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 6: </a:t>
            </a:r>
            <a:r>
              <a:rPr lang="en-US" sz="1800">
                <a:solidFill>
                  <a:srgbClr val="000000"/>
                </a:solidFill>
                <a:latin typeface="Calibri"/>
                <a:ea typeface="Calibri"/>
                <a:cs typeface="Calibri"/>
                <a:sym typeface="Calibri"/>
              </a:rPr>
              <a:t>Connect on-premise system to cloud using SCC</a:t>
            </a:r>
            <a:endParaRPr sz="1800" b="0" i="0">
              <a:solidFill>
                <a:schemeClr val="dk1"/>
              </a:solidFill>
              <a:latin typeface="Corben"/>
              <a:ea typeface="Corben"/>
              <a:cs typeface="Corben"/>
              <a:sym typeface="Corben"/>
            </a:endParaRPr>
          </a:p>
        </p:txBody>
      </p:sp>
      <p:sp>
        <p:nvSpPr>
          <p:cNvPr id="365" name="Google Shape;365;p23"/>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66" name="Google Shape;366;p23"/>
          <p:cNvPicPr preferRelativeResize="0"/>
          <p:nvPr/>
        </p:nvPicPr>
        <p:blipFill rotWithShape="1">
          <a:blip r:embed="rId4">
            <a:alphaModFix/>
          </a:blip>
          <a:srcRect/>
          <a:stretch/>
        </p:blipFill>
        <p:spPr>
          <a:xfrm>
            <a:off x="386456" y="1533287"/>
            <a:ext cx="2555327" cy="2266099"/>
          </a:xfrm>
          <a:prstGeom prst="rect">
            <a:avLst/>
          </a:prstGeom>
          <a:noFill/>
          <a:ln>
            <a:noFill/>
          </a:ln>
        </p:spPr>
      </p:pic>
      <p:pic>
        <p:nvPicPr>
          <p:cNvPr id="367" name="Google Shape;367;p23"/>
          <p:cNvPicPr preferRelativeResize="0"/>
          <p:nvPr/>
        </p:nvPicPr>
        <p:blipFill rotWithShape="1">
          <a:blip r:embed="rId5">
            <a:alphaModFix/>
          </a:blip>
          <a:srcRect/>
          <a:stretch/>
        </p:blipFill>
        <p:spPr>
          <a:xfrm>
            <a:off x="3714133" y="1533285"/>
            <a:ext cx="2318327" cy="2266099"/>
          </a:xfrm>
          <a:prstGeom prst="rect">
            <a:avLst/>
          </a:prstGeom>
          <a:noFill/>
          <a:ln>
            <a:noFill/>
          </a:ln>
        </p:spPr>
      </p:pic>
      <p:pic>
        <p:nvPicPr>
          <p:cNvPr id="368" name="Google Shape;368;p23"/>
          <p:cNvPicPr preferRelativeResize="0"/>
          <p:nvPr/>
        </p:nvPicPr>
        <p:blipFill rotWithShape="1">
          <a:blip r:embed="rId6">
            <a:alphaModFix/>
          </a:blip>
          <a:srcRect/>
          <a:stretch/>
        </p:blipFill>
        <p:spPr>
          <a:xfrm>
            <a:off x="6754703" y="1504389"/>
            <a:ext cx="2318327" cy="2323889"/>
          </a:xfrm>
          <a:prstGeom prst="rect">
            <a:avLst/>
          </a:prstGeom>
          <a:noFill/>
          <a:ln>
            <a:noFill/>
          </a:ln>
        </p:spPr>
      </p:pic>
      <p:pic>
        <p:nvPicPr>
          <p:cNvPr id="369" name="Google Shape;369;p23"/>
          <p:cNvPicPr preferRelativeResize="0"/>
          <p:nvPr/>
        </p:nvPicPr>
        <p:blipFill rotWithShape="1">
          <a:blip r:embed="rId7">
            <a:alphaModFix/>
          </a:blip>
          <a:srcRect/>
          <a:stretch/>
        </p:blipFill>
        <p:spPr>
          <a:xfrm>
            <a:off x="9795274" y="1533285"/>
            <a:ext cx="2131778" cy="2323889"/>
          </a:xfrm>
          <a:prstGeom prst="rect">
            <a:avLst/>
          </a:prstGeom>
          <a:noFill/>
          <a:ln>
            <a:noFill/>
          </a:ln>
        </p:spPr>
      </p:pic>
      <p:pic>
        <p:nvPicPr>
          <p:cNvPr id="370" name="Google Shape;370;p23"/>
          <p:cNvPicPr preferRelativeResize="0"/>
          <p:nvPr/>
        </p:nvPicPr>
        <p:blipFill rotWithShape="1">
          <a:blip r:embed="rId8">
            <a:alphaModFix/>
          </a:blip>
          <a:srcRect/>
          <a:stretch/>
        </p:blipFill>
        <p:spPr>
          <a:xfrm>
            <a:off x="9795275" y="4248726"/>
            <a:ext cx="2131778" cy="1923968"/>
          </a:xfrm>
          <a:prstGeom prst="rect">
            <a:avLst/>
          </a:prstGeom>
          <a:noFill/>
          <a:ln>
            <a:noFill/>
          </a:ln>
        </p:spPr>
      </p:pic>
      <p:pic>
        <p:nvPicPr>
          <p:cNvPr id="371" name="Google Shape;371;p23"/>
          <p:cNvPicPr preferRelativeResize="0"/>
          <p:nvPr/>
        </p:nvPicPr>
        <p:blipFill rotWithShape="1">
          <a:blip r:embed="rId9">
            <a:alphaModFix/>
          </a:blip>
          <a:srcRect/>
          <a:stretch/>
        </p:blipFill>
        <p:spPr>
          <a:xfrm>
            <a:off x="6689199" y="4248726"/>
            <a:ext cx="2449334" cy="1923968"/>
          </a:xfrm>
          <a:prstGeom prst="rect">
            <a:avLst/>
          </a:prstGeom>
          <a:noFill/>
          <a:ln>
            <a:noFill/>
          </a:ln>
        </p:spPr>
      </p:pic>
      <p:pic>
        <p:nvPicPr>
          <p:cNvPr id="372" name="Google Shape;372;p23"/>
          <p:cNvPicPr preferRelativeResize="0"/>
          <p:nvPr/>
        </p:nvPicPr>
        <p:blipFill rotWithShape="1">
          <a:blip r:embed="rId10">
            <a:alphaModFix/>
          </a:blip>
          <a:srcRect/>
          <a:stretch/>
        </p:blipFill>
        <p:spPr>
          <a:xfrm>
            <a:off x="3714133" y="4229872"/>
            <a:ext cx="2318327" cy="1923969"/>
          </a:xfrm>
          <a:prstGeom prst="rect">
            <a:avLst/>
          </a:prstGeom>
          <a:noFill/>
          <a:ln>
            <a:noFill/>
          </a:ln>
        </p:spPr>
      </p:pic>
      <p:sp>
        <p:nvSpPr>
          <p:cNvPr id="373" name="Google Shape;373;p23"/>
          <p:cNvSpPr/>
          <p:nvPr/>
        </p:nvSpPr>
        <p:spPr>
          <a:xfrm>
            <a:off x="3057392" y="2170544"/>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23"/>
          <p:cNvSpPr/>
          <p:nvPr/>
        </p:nvSpPr>
        <p:spPr>
          <a:xfrm rot="10800000">
            <a:off x="9210672" y="4586676"/>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23"/>
          <p:cNvSpPr/>
          <p:nvPr/>
        </p:nvSpPr>
        <p:spPr>
          <a:xfrm rot="5400000">
            <a:off x="10600939" y="3563423"/>
            <a:ext cx="272670"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3"/>
          <p:cNvSpPr/>
          <p:nvPr/>
        </p:nvSpPr>
        <p:spPr>
          <a:xfrm>
            <a:off x="9196392" y="2170543"/>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23"/>
          <p:cNvSpPr/>
          <p:nvPr/>
        </p:nvSpPr>
        <p:spPr>
          <a:xfrm>
            <a:off x="6118877" y="2205701"/>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23"/>
          <p:cNvSpPr/>
          <p:nvPr/>
        </p:nvSpPr>
        <p:spPr>
          <a:xfrm rot="10800000">
            <a:off x="3065040" y="4587698"/>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23"/>
          <p:cNvSpPr/>
          <p:nvPr/>
        </p:nvSpPr>
        <p:spPr>
          <a:xfrm rot="10800000">
            <a:off x="6104596" y="4586676"/>
            <a:ext cx="512464" cy="979055"/>
          </a:xfrm>
          <a:prstGeom prst="chevron">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80" name="Google Shape;380;p23"/>
          <p:cNvPicPr preferRelativeResize="0"/>
          <p:nvPr/>
        </p:nvPicPr>
        <p:blipFill rotWithShape="1">
          <a:blip r:embed="rId11">
            <a:alphaModFix/>
          </a:blip>
          <a:srcRect/>
          <a:stretch/>
        </p:blipFill>
        <p:spPr>
          <a:xfrm>
            <a:off x="386456" y="4189286"/>
            <a:ext cx="2678583" cy="19239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4"/>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200" dirty="0">
                <a:solidFill>
                  <a:schemeClr val="dk1"/>
                </a:solidFill>
                <a:latin typeface="Corben"/>
                <a:ea typeface="Corben"/>
                <a:cs typeface="Corben"/>
                <a:sym typeface="Corben"/>
              </a:rPr>
              <a:t>Cloud connector completed</a:t>
            </a:r>
            <a:endParaRPr sz="1200" dirty="0"/>
          </a:p>
        </p:txBody>
      </p:sp>
      <p:pic>
        <p:nvPicPr>
          <p:cNvPr id="386" name="Google Shape;386;p24"/>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87" name="Google Shape;387;p24"/>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0">
                <a:solidFill>
                  <a:schemeClr val="dk1"/>
                </a:solidFill>
                <a:latin typeface="Calibri"/>
                <a:ea typeface="Calibri"/>
                <a:cs typeface="Calibri"/>
                <a:sym typeface="Calibri"/>
              </a:rPr>
              <a:t>We have D</a:t>
            </a:r>
            <a:r>
              <a:rPr lang="en-US" sz="1800">
                <a:solidFill>
                  <a:schemeClr val="dk1"/>
                </a:solidFill>
                <a:latin typeface="Calibri"/>
                <a:ea typeface="Calibri"/>
                <a:cs typeface="Calibri"/>
                <a:sym typeface="Calibri"/>
              </a:rPr>
              <a:t>one with Connect , now we are now successfully connected to cloud using SCC.</a:t>
            </a:r>
            <a:endParaRPr sz="1800" i="0" u="none" strike="noStrike" cap="none">
              <a:solidFill>
                <a:schemeClr val="dk1"/>
              </a:solidFill>
              <a:latin typeface="Calibri"/>
              <a:ea typeface="Calibri"/>
              <a:cs typeface="Calibri"/>
              <a:sym typeface="Calibri"/>
            </a:endParaRPr>
          </a:p>
        </p:txBody>
      </p:sp>
      <p:sp>
        <p:nvSpPr>
          <p:cNvPr id="388" name="Google Shape;388;p24"/>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89" name="Google Shape;389;p24"/>
          <p:cNvPicPr preferRelativeResize="0"/>
          <p:nvPr/>
        </p:nvPicPr>
        <p:blipFill rotWithShape="1">
          <a:blip r:embed="rId4">
            <a:alphaModFix/>
          </a:blip>
          <a:srcRect/>
          <a:stretch/>
        </p:blipFill>
        <p:spPr>
          <a:xfrm>
            <a:off x="631953" y="1148422"/>
            <a:ext cx="10928093" cy="52392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5"/>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Creating the Destination in BTP</a:t>
            </a:r>
            <a:endParaRPr/>
          </a:p>
        </p:txBody>
      </p:sp>
      <p:pic>
        <p:nvPicPr>
          <p:cNvPr id="395" name="Google Shape;395;p25"/>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396" name="Google Shape;396;p25"/>
          <p:cNvSpPr txBox="1"/>
          <p:nvPr/>
        </p:nvSpPr>
        <p:spPr>
          <a:xfrm>
            <a:off x="261764" y="779090"/>
            <a:ext cx="11161643"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Now once the cloud connector setup is done. We need to create a destination in the Business Technology Platform (BTP) to assess our SAP system in the BAS.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There are two ways to create a destination in BTP:</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destination directly in BTP (</a:t>
            </a:r>
            <a:r>
              <a:rPr lang="en-US" sz="1800">
                <a:solidFill>
                  <a:schemeClr val="accent6"/>
                </a:solidFill>
                <a:latin typeface="Calibri"/>
                <a:ea typeface="Calibri"/>
                <a:cs typeface="Calibri"/>
                <a:sym typeface="Calibri"/>
              </a:rPr>
              <a:t>Not Recommended</a:t>
            </a:r>
            <a:r>
              <a:rPr lang="en-US" sz="1800">
                <a:solidFill>
                  <a:schemeClr val="dk1"/>
                </a:solidFill>
                <a:latin typeface="Calibri"/>
                <a:ea typeface="Calibri"/>
                <a:cs typeface="Calibri"/>
                <a:sym typeface="Calibri"/>
              </a:rPr>
              <a:t>)</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Creating the destination inside the BAS (Recommended)</a:t>
            </a:r>
            <a:endParaRPr/>
          </a:p>
          <a:p>
            <a:pPr marL="0" marR="0" lvl="0" indent="0" algn="l" rtl="0">
              <a:spcBef>
                <a:spcPts val="0"/>
              </a:spcBef>
              <a:spcAft>
                <a:spcPts val="0"/>
              </a:spcAft>
              <a:buNone/>
            </a:pPr>
            <a:endParaRPr sz="1800">
              <a:solidFill>
                <a:schemeClr val="accent6"/>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To create a destination directly in BTP </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Go to the </a:t>
            </a:r>
            <a:r>
              <a:rPr lang="en-US" sz="1800">
                <a:solidFill>
                  <a:schemeClr val="accent6"/>
                </a:solidFill>
                <a:latin typeface="Calibri"/>
                <a:ea typeface="Calibri"/>
                <a:cs typeface="Calibri"/>
                <a:sym typeface="Calibri"/>
              </a:rPr>
              <a:t>Connectivity</a:t>
            </a:r>
            <a:r>
              <a:rPr lang="en-US" sz="1800">
                <a:solidFill>
                  <a:schemeClr val="dk1"/>
                </a:solidFill>
                <a:latin typeface="Calibri"/>
                <a:ea typeface="Calibri"/>
                <a:cs typeface="Calibri"/>
                <a:sym typeface="Calibri"/>
              </a:rPr>
              <a:t> &gt; </a:t>
            </a:r>
            <a:r>
              <a:rPr lang="en-US" sz="1800">
                <a:solidFill>
                  <a:schemeClr val="accent6"/>
                </a:solidFill>
                <a:latin typeface="Calibri"/>
                <a:ea typeface="Calibri"/>
                <a:cs typeface="Calibri"/>
                <a:sym typeface="Calibri"/>
              </a:rPr>
              <a:t>Destinations</a:t>
            </a:r>
            <a:r>
              <a:rPr lang="en-US" sz="1800">
                <a:solidFill>
                  <a:schemeClr val="dk1"/>
                </a:solidFill>
                <a:latin typeface="Calibri"/>
                <a:ea typeface="Calibri"/>
                <a:cs typeface="Calibri"/>
                <a:sym typeface="Calibri"/>
              </a:rPr>
              <a:t> and here click on </a:t>
            </a:r>
            <a:r>
              <a:rPr lang="en-US" sz="1800">
                <a:solidFill>
                  <a:schemeClr val="accent6"/>
                </a:solidFill>
                <a:latin typeface="Calibri"/>
                <a:ea typeface="Calibri"/>
                <a:cs typeface="Calibri"/>
                <a:sym typeface="Calibri"/>
              </a:rPr>
              <a:t>New Destination</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Then a new Destination Configuration will open.</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Enter all the details of the system and press save.</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After that check the connection with destination.</a:t>
            </a:r>
            <a:endParaRPr/>
          </a:p>
        </p:txBody>
      </p:sp>
      <p:sp>
        <p:nvSpPr>
          <p:cNvPr id="397" name="Google Shape;397;p25"/>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398" name="Google Shape;398;p25"/>
          <p:cNvPicPr preferRelativeResize="0"/>
          <p:nvPr/>
        </p:nvPicPr>
        <p:blipFill rotWithShape="1">
          <a:blip r:embed="rId4">
            <a:alphaModFix/>
          </a:blip>
          <a:srcRect/>
          <a:stretch/>
        </p:blipFill>
        <p:spPr>
          <a:xfrm>
            <a:off x="5544124" y="3295967"/>
            <a:ext cx="5879282" cy="2782943"/>
          </a:xfrm>
          <a:prstGeom prst="rect">
            <a:avLst/>
          </a:prstGeom>
          <a:noFill/>
          <a:ln>
            <a:noFill/>
          </a:ln>
        </p:spPr>
      </p:pic>
      <p:sp>
        <p:nvSpPr>
          <p:cNvPr id="399" name="Google Shape;399;p25"/>
          <p:cNvSpPr txBox="1"/>
          <p:nvPr/>
        </p:nvSpPr>
        <p:spPr>
          <a:xfrm>
            <a:off x="261764" y="4172773"/>
            <a:ext cx="5104056"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way of creating destination is not recommended because in this method, to assess the odata service in the fiori application some additional properties are required. Adding that properties is a little tricky and can lead to error.</a:t>
            </a:r>
            <a:endParaRPr/>
          </a:p>
          <a:p>
            <a:pPr marL="0" marR="0" lvl="0" indent="0" algn="l" rtl="0">
              <a:spcBef>
                <a:spcPts val="0"/>
              </a:spcBef>
              <a:spcAft>
                <a:spcPts val="0"/>
              </a:spcAft>
              <a:buNone/>
            </a:pPr>
            <a:r>
              <a:rPr lang="en-US" sz="1800">
                <a:solidFill>
                  <a:schemeClr val="accent6"/>
                </a:solidFill>
                <a:latin typeface="Calibri"/>
                <a:ea typeface="Calibri"/>
                <a:cs typeface="Calibri"/>
                <a:sym typeface="Calibri"/>
              </a:rPr>
              <a:t>That’s why we will not use this method.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6"/>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Creating Destination Inside BAS</a:t>
            </a:r>
            <a:endParaRPr/>
          </a:p>
        </p:txBody>
      </p:sp>
      <p:pic>
        <p:nvPicPr>
          <p:cNvPr id="405" name="Google Shape;405;p26"/>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406" name="Google Shape;406;p26"/>
          <p:cNvSpPr txBox="1"/>
          <p:nvPr/>
        </p:nvSpPr>
        <p:spPr>
          <a:xfrm>
            <a:off x="261764" y="779090"/>
            <a:ext cx="1116164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create the destination directly using BAS follow the step:</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Start your BAS tool and in that go to the service center in the left side bar.</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Then under the SAP SYSTEM section choose your subaccount and click on plus button +</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Fill the details as shown and press Add. You can create a new Project for the template to test this destination.</a:t>
            </a:r>
            <a:endParaRPr/>
          </a:p>
        </p:txBody>
      </p:sp>
      <p:sp>
        <p:nvSpPr>
          <p:cNvPr id="407" name="Google Shape;407;p26"/>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408" name="Google Shape;408;p26"/>
          <p:cNvPicPr preferRelativeResize="0"/>
          <p:nvPr/>
        </p:nvPicPr>
        <p:blipFill rotWithShape="1">
          <a:blip r:embed="rId4">
            <a:alphaModFix/>
          </a:blip>
          <a:srcRect/>
          <a:stretch/>
        </p:blipFill>
        <p:spPr>
          <a:xfrm>
            <a:off x="261764" y="2034720"/>
            <a:ext cx="2168727" cy="2843862"/>
          </a:xfrm>
          <a:prstGeom prst="rect">
            <a:avLst/>
          </a:prstGeom>
          <a:noFill/>
          <a:ln>
            <a:noFill/>
          </a:ln>
        </p:spPr>
      </p:pic>
      <p:pic>
        <p:nvPicPr>
          <p:cNvPr id="409" name="Google Shape;409;p26"/>
          <p:cNvPicPr preferRelativeResize="0"/>
          <p:nvPr/>
        </p:nvPicPr>
        <p:blipFill rotWithShape="1">
          <a:blip r:embed="rId5">
            <a:alphaModFix/>
          </a:blip>
          <a:srcRect/>
          <a:stretch/>
        </p:blipFill>
        <p:spPr>
          <a:xfrm>
            <a:off x="2935377" y="2034720"/>
            <a:ext cx="1924885" cy="2843862"/>
          </a:xfrm>
          <a:prstGeom prst="rect">
            <a:avLst/>
          </a:prstGeom>
          <a:noFill/>
          <a:ln>
            <a:noFill/>
          </a:ln>
        </p:spPr>
      </p:pic>
      <p:pic>
        <p:nvPicPr>
          <p:cNvPr id="410" name="Google Shape;410;p26"/>
          <p:cNvPicPr preferRelativeResize="0"/>
          <p:nvPr/>
        </p:nvPicPr>
        <p:blipFill rotWithShape="1">
          <a:blip r:embed="rId6">
            <a:alphaModFix/>
          </a:blip>
          <a:srcRect/>
          <a:stretch/>
        </p:blipFill>
        <p:spPr>
          <a:xfrm>
            <a:off x="5392253" y="2034720"/>
            <a:ext cx="3673086" cy="2847353"/>
          </a:xfrm>
          <a:prstGeom prst="rect">
            <a:avLst/>
          </a:prstGeom>
          <a:noFill/>
          <a:ln>
            <a:noFill/>
          </a:ln>
        </p:spPr>
      </p:pic>
      <p:pic>
        <p:nvPicPr>
          <p:cNvPr id="411" name="Google Shape;411;p26"/>
          <p:cNvPicPr preferRelativeResize="0"/>
          <p:nvPr/>
        </p:nvPicPr>
        <p:blipFill rotWithShape="1">
          <a:blip r:embed="rId7">
            <a:alphaModFix/>
          </a:blip>
          <a:srcRect/>
          <a:stretch/>
        </p:blipFill>
        <p:spPr>
          <a:xfrm>
            <a:off x="9506897" y="2034721"/>
            <a:ext cx="2630470" cy="2843862"/>
          </a:xfrm>
          <a:prstGeom prst="rect">
            <a:avLst/>
          </a:prstGeom>
          <a:noFill/>
          <a:ln>
            <a:noFill/>
          </a:ln>
        </p:spPr>
      </p:pic>
      <p:pic>
        <p:nvPicPr>
          <p:cNvPr id="412" name="Google Shape;412;p26"/>
          <p:cNvPicPr preferRelativeResize="0"/>
          <p:nvPr/>
        </p:nvPicPr>
        <p:blipFill rotWithShape="1">
          <a:blip r:embed="rId8">
            <a:alphaModFix/>
          </a:blip>
          <a:srcRect/>
          <a:stretch/>
        </p:blipFill>
        <p:spPr>
          <a:xfrm>
            <a:off x="4722725" y="4973334"/>
            <a:ext cx="3828422" cy="1813463"/>
          </a:xfrm>
          <a:prstGeom prst="rect">
            <a:avLst/>
          </a:prstGeom>
          <a:noFill/>
          <a:ln>
            <a:noFill/>
          </a:ln>
        </p:spPr>
      </p:pic>
      <p:cxnSp>
        <p:nvCxnSpPr>
          <p:cNvPr id="413" name="Google Shape;413;p26"/>
          <p:cNvCxnSpPr>
            <a:stCxn id="408" idx="3"/>
            <a:endCxn id="409" idx="1"/>
          </p:cNvCxnSpPr>
          <p:nvPr/>
        </p:nvCxnSpPr>
        <p:spPr>
          <a:xfrm>
            <a:off x="2430491" y="3456651"/>
            <a:ext cx="504900" cy="0"/>
          </a:xfrm>
          <a:prstGeom prst="straightConnector1">
            <a:avLst/>
          </a:prstGeom>
          <a:noFill/>
          <a:ln w="57150" cap="flat" cmpd="sng">
            <a:solidFill>
              <a:schemeClr val="accent1"/>
            </a:solidFill>
            <a:prstDash val="solid"/>
            <a:miter lim="800000"/>
            <a:headEnd type="none" w="sm" len="sm"/>
            <a:tailEnd type="stealth" w="med" len="med"/>
          </a:ln>
        </p:spPr>
      </p:cxnSp>
      <p:cxnSp>
        <p:nvCxnSpPr>
          <p:cNvPr id="414" name="Google Shape;414;p26"/>
          <p:cNvCxnSpPr>
            <a:stCxn id="409" idx="3"/>
            <a:endCxn id="410" idx="1"/>
          </p:cNvCxnSpPr>
          <p:nvPr/>
        </p:nvCxnSpPr>
        <p:spPr>
          <a:xfrm>
            <a:off x="4860262" y="3456651"/>
            <a:ext cx="531900" cy="1800"/>
          </a:xfrm>
          <a:prstGeom prst="straightConnector1">
            <a:avLst/>
          </a:prstGeom>
          <a:noFill/>
          <a:ln w="57150" cap="flat" cmpd="sng">
            <a:solidFill>
              <a:schemeClr val="accent1"/>
            </a:solidFill>
            <a:prstDash val="solid"/>
            <a:miter lim="800000"/>
            <a:headEnd type="none" w="sm" len="sm"/>
            <a:tailEnd type="stealth" w="med" len="med"/>
          </a:ln>
        </p:spPr>
      </p:cxnSp>
      <p:cxnSp>
        <p:nvCxnSpPr>
          <p:cNvPr id="415" name="Google Shape;415;p26"/>
          <p:cNvCxnSpPr>
            <a:stCxn id="410" idx="3"/>
            <a:endCxn id="411" idx="1"/>
          </p:cNvCxnSpPr>
          <p:nvPr/>
        </p:nvCxnSpPr>
        <p:spPr>
          <a:xfrm rot="10800000" flipH="1">
            <a:off x="9065339" y="3456596"/>
            <a:ext cx="441600" cy="1800"/>
          </a:xfrm>
          <a:prstGeom prst="straightConnector1">
            <a:avLst/>
          </a:prstGeom>
          <a:noFill/>
          <a:ln w="57150" cap="flat" cmpd="sng">
            <a:solidFill>
              <a:schemeClr val="accent1"/>
            </a:solidFill>
            <a:prstDash val="solid"/>
            <a:miter lim="800000"/>
            <a:headEnd type="none" w="sm" len="sm"/>
            <a:tailEnd type="stealth" w="med" len="med"/>
          </a:ln>
        </p:spPr>
      </p:cxnSp>
      <p:cxnSp>
        <p:nvCxnSpPr>
          <p:cNvPr id="416" name="Google Shape;416;p26"/>
          <p:cNvCxnSpPr>
            <a:stCxn id="411" idx="2"/>
            <a:endCxn id="412" idx="3"/>
          </p:cNvCxnSpPr>
          <p:nvPr/>
        </p:nvCxnSpPr>
        <p:spPr>
          <a:xfrm rot="5400000">
            <a:off x="9185932" y="4243783"/>
            <a:ext cx="1001400" cy="2271000"/>
          </a:xfrm>
          <a:prstGeom prst="bentConnector2">
            <a:avLst/>
          </a:prstGeom>
          <a:noFill/>
          <a:ln w="57150" cap="flat" cmpd="sng">
            <a:solidFill>
              <a:schemeClr val="accent1"/>
            </a:solidFill>
            <a:prstDash val="solid"/>
            <a:miter lim="800000"/>
            <a:headEnd type="none" w="sm" len="sm"/>
            <a:tailEnd type="stealth"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02E66D-5914-6920-B204-D3448B00B02F}"/>
              </a:ext>
            </a:extLst>
          </p:cNvPr>
          <p:cNvSpPr/>
          <p:nvPr/>
        </p:nvSpPr>
        <p:spPr>
          <a:xfrm>
            <a:off x="601417" y="853031"/>
            <a:ext cx="2786159" cy="1706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sp>
        <p:nvSpPr>
          <p:cNvPr id="4" name="Rectangle 3">
            <a:extLst>
              <a:ext uri="{FF2B5EF4-FFF2-40B4-BE49-F238E27FC236}">
                <a16:creationId xmlns:a16="http://schemas.microsoft.com/office/drawing/2014/main" id="{C7540F6E-4B5D-6A73-BEE1-BF1DE849133C}"/>
              </a:ext>
            </a:extLst>
          </p:cNvPr>
          <p:cNvSpPr/>
          <p:nvPr/>
        </p:nvSpPr>
        <p:spPr>
          <a:xfrm>
            <a:off x="8652026" y="853031"/>
            <a:ext cx="2786159" cy="1706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UI5 Tooling Server</a:t>
            </a:r>
          </a:p>
          <a:p>
            <a:pPr algn="ctr"/>
            <a:r>
              <a:rPr lang="en-IN" dirty="0"/>
              <a:t>Ui5 serve</a:t>
            </a:r>
          </a:p>
        </p:txBody>
      </p:sp>
      <p:cxnSp>
        <p:nvCxnSpPr>
          <p:cNvPr id="6" name="Straight Arrow Connector 5">
            <a:extLst>
              <a:ext uri="{FF2B5EF4-FFF2-40B4-BE49-F238E27FC236}">
                <a16:creationId xmlns:a16="http://schemas.microsoft.com/office/drawing/2014/main" id="{07A482A7-0925-1B67-5CCE-F4513369FC2B}"/>
              </a:ext>
            </a:extLst>
          </p:cNvPr>
          <p:cNvCxnSpPr>
            <a:stCxn id="3" idx="3"/>
            <a:endCxn id="4" idx="1"/>
          </p:cNvCxnSpPr>
          <p:nvPr/>
        </p:nvCxnSpPr>
        <p:spPr>
          <a:xfrm>
            <a:off x="3387576" y="1706062"/>
            <a:ext cx="5264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7E5C6E-91A6-C922-F00C-48B5DAF76843}"/>
              </a:ext>
            </a:extLst>
          </p:cNvPr>
          <p:cNvSpPr txBox="1"/>
          <p:nvPr/>
        </p:nvSpPr>
        <p:spPr>
          <a:xfrm>
            <a:off x="4736677" y="1338778"/>
            <a:ext cx="3571683" cy="307777"/>
          </a:xfrm>
          <a:prstGeom prst="rect">
            <a:avLst/>
          </a:prstGeom>
          <a:noFill/>
        </p:spPr>
        <p:txBody>
          <a:bodyPr wrap="square" rtlCol="0">
            <a:spAutoFit/>
          </a:bodyPr>
          <a:lstStyle/>
          <a:p>
            <a:r>
              <a:rPr lang="en-IN" dirty="0"/>
              <a:t>Localhost:8080</a:t>
            </a:r>
          </a:p>
        </p:txBody>
      </p:sp>
      <p:sp>
        <p:nvSpPr>
          <p:cNvPr id="8" name="Rectangle 7">
            <a:extLst>
              <a:ext uri="{FF2B5EF4-FFF2-40B4-BE49-F238E27FC236}">
                <a16:creationId xmlns:a16="http://schemas.microsoft.com/office/drawing/2014/main" id="{6DAA51CA-C75A-DB53-3DFA-589715495963}"/>
              </a:ext>
            </a:extLst>
          </p:cNvPr>
          <p:cNvSpPr/>
          <p:nvPr/>
        </p:nvSpPr>
        <p:spPr>
          <a:xfrm>
            <a:off x="8804426" y="4265154"/>
            <a:ext cx="3002994" cy="1739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System</a:t>
            </a:r>
          </a:p>
        </p:txBody>
      </p:sp>
      <p:cxnSp>
        <p:nvCxnSpPr>
          <p:cNvPr id="10" name="Connector: Elbow 9">
            <a:extLst>
              <a:ext uri="{FF2B5EF4-FFF2-40B4-BE49-F238E27FC236}">
                <a16:creationId xmlns:a16="http://schemas.microsoft.com/office/drawing/2014/main" id="{5739CD25-0140-CDF3-18D4-B5E7189455C4}"/>
              </a:ext>
            </a:extLst>
          </p:cNvPr>
          <p:cNvCxnSpPr>
            <a:stCxn id="3" idx="2"/>
            <a:endCxn id="8" idx="1"/>
          </p:cNvCxnSpPr>
          <p:nvPr/>
        </p:nvCxnSpPr>
        <p:spPr>
          <a:xfrm rot="16200000" flipH="1">
            <a:off x="4111477" y="442112"/>
            <a:ext cx="2575969" cy="68099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E564EF-CEA7-1792-BBA8-346D25E1C9D5}"/>
              </a:ext>
            </a:extLst>
          </p:cNvPr>
          <p:cNvSpPr txBox="1"/>
          <p:nvPr/>
        </p:nvSpPr>
        <p:spPr>
          <a:xfrm>
            <a:off x="2971290" y="4743368"/>
            <a:ext cx="6097022" cy="307777"/>
          </a:xfrm>
          <a:prstGeom prst="rect">
            <a:avLst/>
          </a:prstGeom>
          <a:noFill/>
        </p:spPr>
        <p:txBody>
          <a:bodyPr wrap="square">
            <a:spAutoFit/>
          </a:bodyPr>
          <a:lstStyle/>
          <a:p>
            <a:r>
              <a:rPr lang="en-IN" dirty="0"/>
              <a:t>http://stsrvr.mynetgear.com:8021</a:t>
            </a:r>
          </a:p>
        </p:txBody>
      </p:sp>
      <p:sp>
        <p:nvSpPr>
          <p:cNvPr id="15" name="Flowchart: Summing Junction 14">
            <a:extLst>
              <a:ext uri="{FF2B5EF4-FFF2-40B4-BE49-F238E27FC236}">
                <a16:creationId xmlns:a16="http://schemas.microsoft.com/office/drawing/2014/main" id="{E2C46E7D-D416-8736-9956-F3472C9A2394}"/>
              </a:ext>
            </a:extLst>
          </p:cNvPr>
          <p:cNvSpPr/>
          <p:nvPr/>
        </p:nvSpPr>
        <p:spPr>
          <a:xfrm>
            <a:off x="1393078" y="3071361"/>
            <a:ext cx="1202835" cy="1126124"/>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8241C48-6A27-95AD-FBF8-1F324F4BF0B1}"/>
              </a:ext>
            </a:extLst>
          </p:cNvPr>
          <p:cNvSpPr/>
          <p:nvPr/>
        </p:nvSpPr>
        <p:spPr>
          <a:xfrm>
            <a:off x="8804426" y="2209289"/>
            <a:ext cx="2505904" cy="6198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Fiori tools proxy</a:t>
            </a:r>
          </a:p>
        </p:txBody>
      </p:sp>
      <p:sp>
        <p:nvSpPr>
          <p:cNvPr id="17" name="TextBox 16">
            <a:extLst>
              <a:ext uri="{FF2B5EF4-FFF2-40B4-BE49-F238E27FC236}">
                <a16:creationId xmlns:a16="http://schemas.microsoft.com/office/drawing/2014/main" id="{1B21923C-1CDF-EF1B-5AB4-ED2481D4BBD0}"/>
              </a:ext>
            </a:extLst>
          </p:cNvPr>
          <p:cNvSpPr txBox="1"/>
          <p:nvPr/>
        </p:nvSpPr>
        <p:spPr>
          <a:xfrm>
            <a:off x="5431169" y="2125373"/>
            <a:ext cx="3148236" cy="954107"/>
          </a:xfrm>
          <a:prstGeom prst="rect">
            <a:avLst/>
          </a:prstGeom>
          <a:noFill/>
        </p:spPr>
        <p:txBody>
          <a:bodyPr wrap="square" rtlCol="0">
            <a:spAutoFit/>
          </a:bodyPr>
          <a:lstStyle/>
          <a:p>
            <a:r>
              <a:rPr lang="en-IN" dirty="0"/>
              <a:t>/sap</a:t>
            </a:r>
          </a:p>
          <a:p>
            <a:r>
              <a:rPr lang="en-IN" dirty="0"/>
              <a:t>Redirect</a:t>
            </a:r>
          </a:p>
          <a:p>
            <a:r>
              <a:rPr lang="en-IN" dirty="0"/>
              <a:t>Sap server address</a:t>
            </a:r>
          </a:p>
          <a:p>
            <a:r>
              <a:rPr lang="en-IN" dirty="0"/>
              <a:t>http://stsrvr.mynetgear.com:8021</a:t>
            </a:r>
          </a:p>
        </p:txBody>
      </p:sp>
      <p:cxnSp>
        <p:nvCxnSpPr>
          <p:cNvPr id="19" name="Connector: Elbow 18">
            <a:extLst>
              <a:ext uri="{FF2B5EF4-FFF2-40B4-BE49-F238E27FC236}">
                <a16:creationId xmlns:a16="http://schemas.microsoft.com/office/drawing/2014/main" id="{86476203-FFC1-FD76-4543-0DD4EA32CFBF}"/>
              </a:ext>
            </a:extLst>
          </p:cNvPr>
          <p:cNvCxnSpPr>
            <a:stCxn id="16" idx="2"/>
            <a:endCxn id="8" idx="0"/>
          </p:cNvCxnSpPr>
          <p:nvPr/>
        </p:nvCxnSpPr>
        <p:spPr>
          <a:xfrm rot="16200000" flipH="1">
            <a:off x="9463632" y="3422862"/>
            <a:ext cx="1436037" cy="2485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31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Connecting system to the VSCode</a:t>
            </a:r>
            <a:endParaRPr/>
          </a:p>
        </p:txBody>
      </p:sp>
      <p:pic>
        <p:nvPicPr>
          <p:cNvPr id="422" name="Google Shape;422;p27"/>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423" name="Google Shape;423;p27"/>
          <p:cNvSpPr txBox="1"/>
          <p:nvPr/>
        </p:nvSpPr>
        <p:spPr>
          <a:xfrm>
            <a:off x="261764" y="779090"/>
            <a:ext cx="11161643"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Now if we want to connect our system to the vscode we don’t need the Cloud Connector, because the VS code is already running in our local system and in our local system we can use the VPN to access our SAP System.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So to connect vs code to the system:</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Open application generator using the command palette.</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any type of project (let’s select the master detail).</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In the Data Sources as Connect to a System</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In system select New System and system type as ABAP on Premise</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And then Enter the system detail.</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Then complete the project setup.</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After that you can see the created system in the Fiori Tools option in the left side bar, under the SAP SYSTEM.</a:t>
            </a:r>
            <a:endParaRPr/>
          </a:p>
        </p:txBody>
      </p:sp>
      <p:sp>
        <p:nvSpPr>
          <p:cNvPr id="424" name="Google Shape;424;p27"/>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425" name="Google Shape;425;p27"/>
          <p:cNvPicPr preferRelativeResize="0"/>
          <p:nvPr/>
        </p:nvPicPr>
        <p:blipFill rotWithShape="1">
          <a:blip r:embed="rId4">
            <a:alphaModFix/>
          </a:blip>
          <a:srcRect/>
          <a:stretch/>
        </p:blipFill>
        <p:spPr>
          <a:xfrm>
            <a:off x="261764" y="3782942"/>
            <a:ext cx="2752383" cy="2714866"/>
          </a:xfrm>
          <a:prstGeom prst="rect">
            <a:avLst/>
          </a:prstGeom>
          <a:noFill/>
          <a:ln>
            <a:noFill/>
          </a:ln>
        </p:spPr>
      </p:pic>
      <p:pic>
        <p:nvPicPr>
          <p:cNvPr id="426" name="Google Shape;426;p27"/>
          <p:cNvPicPr preferRelativeResize="0"/>
          <p:nvPr/>
        </p:nvPicPr>
        <p:blipFill rotWithShape="1">
          <a:blip r:embed="rId5">
            <a:alphaModFix/>
          </a:blip>
          <a:srcRect/>
          <a:stretch/>
        </p:blipFill>
        <p:spPr>
          <a:xfrm>
            <a:off x="3772008" y="3777017"/>
            <a:ext cx="3332596" cy="2714866"/>
          </a:xfrm>
          <a:prstGeom prst="rect">
            <a:avLst/>
          </a:prstGeom>
          <a:noFill/>
          <a:ln>
            <a:noFill/>
          </a:ln>
        </p:spPr>
      </p:pic>
      <p:pic>
        <p:nvPicPr>
          <p:cNvPr id="427" name="Google Shape;427;p27"/>
          <p:cNvPicPr preferRelativeResize="0"/>
          <p:nvPr/>
        </p:nvPicPr>
        <p:blipFill rotWithShape="1">
          <a:blip r:embed="rId6">
            <a:alphaModFix/>
          </a:blip>
          <a:srcRect/>
          <a:stretch/>
        </p:blipFill>
        <p:spPr>
          <a:xfrm>
            <a:off x="8326625" y="3777017"/>
            <a:ext cx="1851045" cy="2714866"/>
          </a:xfrm>
          <a:prstGeom prst="rect">
            <a:avLst/>
          </a:prstGeom>
          <a:noFill/>
          <a:ln>
            <a:noFill/>
          </a:ln>
        </p:spPr>
      </p:pic>
      <p:cxnSp>
        <p:nvCxnSpPr>
          <p:cNvPr id="428" name="Google Shape;428;p27"/>
          <p:cNvCxnSpPr>
            <a:stCxn id="425" idx="3"/>
            <a:endCxn id="426" idx="1"/>
          </p:cNvCxnSpPr>
          <p:nvPr/>
        </p:nvCxnSpPr>
        <p:spPr>
          <a:xfrm rot="10800000" flipH="1">
            <a:off x="3014147" y="5134375"/>
            <a:ext cx="757800" cy="6000"/>
          </a:xfrm>
          <a:prstGeom prst="straightConnector1">
            <a:avLst/>
          </a:prstGeom>
          <a:noFill/>
          <a:ln w="76200" cap="flat" cmpd="sng">
            <a:solidFill>
              <a:schemeClr val="accent1"/>
            </a:solidFill>
            <a:prstDash val="solid"/>
            <a:miter lim="800000"/>
            <a:headEnd type="none" w="sm" len="sm"/>
            <a:tailEnd type="stealth" w="med" len="med"/>
          </a:ln>
        </p:spPr>
      </p:cxnSp>
      <p:cxnSp>
        <p:nvCxnSpPr>
          <p:cNvPr id="429" name="Google Shape;429;p27"/>
          <p:cNvCxnSpPr>
            <a:stCxn id="426" idx="3"/>
            <a:endCxn id="427" idx="1"/>
          </p:cNvCxnSpPr>
          <p:nvPr/>
        </p:nvCxnSpPr>
        <p:spPr>
          <a:xfrm>
            <a:off x="7104604" y="5134450"/>
            <a:ext cx="1221900" cy="0"/>
          </a:xfrm>
          <a:prstGeom prst="straightConnector1">
            <a:avLst/>
          </a:prstGeom>
          <a:noFill/>
          <a:ln w="76200" cap="flat" cmpd="sng">
            <a:solidFill>
              <a:schemeClr val="accent1"/>
            </a:solidFill>
            <a:prstDash val="solid"/>
            <a:miter lim="800000"/>
            <a:headEnd type="none" w="sm" len="sm"/>
            <a:tailEnd type="stealth"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8"/>
          <p:cNvSpPr txBox="1"/>
          <p:nvPr/>
        </p:nvSpPr>
        <p:spPr>
          <a:xfrm>
            <a:off x="261764" y="188640"/>
            <a:ext cx="11292008" cy="7110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endParaRPr sz="4400" b="1">
              <a:solidFill>
                <a:schemeClr val="dk1"/>
              </a:solidFill>
              <a:latin typeface="Calibri"/>
              <a:ea typeface="Calibri"/>
              <a:cs typeface="Calibri"/>
              <a:sym typeface="Calibri"/>
            </a:endParaRPr>
          </a:p>
        </p:txBody>
      </p:sp>
      <p:sp>
        <p:nvSpPr>
          <p:cNvPr id="435" name="Google Shape;435;p28"/>
          <p:cNvSpPr txBox="1">
            <a:spLocks noGrp="1"/>
          </p:cNvSpPr>
          <p:nvPr>
            <p:ph type="ftr" idx="11"/>
          </p:nvPr>
        </p:nvSpPr>
        <p:spPr>
          <a:xfrm>
            <a:off x="10123055" y="6548582"/>
            <a:ext cx="2225295" cy="2036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dk1"/>
                </a:solidFill>
              </a:rPr>
              <a:t>Trainer: Anubhav Oberoy</a:t>
            </a:r>
            <a:endParaRPr/>
          </a:p>
        </p:txBody>
      </p:sp>
      <p:pic>
        <p:nvPicPr>
          <p:cNvPr id="436" name="Google Shape;436;p28"/>
          <p:cNvPicPr preferRelativeResize="0"/>
          <p:nvPr/>
        </p:nvPicPr>
        <p:blipFill rotWithShape="1">
          <a:blip r:embed="rId3">
            <a:alphaModFix/>
          </a:blip>
          <a:srcRect/>
          <a:stretch/>
        </p:blipFill>
        <p:spPr>
          <a:xfrm>
            <a:off x="11380678" y="71203"/>
            <a:ext cx="716699" cy="707887"/>
          </a:xfrm>
          <a:prstGeom prst="rect">
            <a:avLst/>
          </a:prstGeom>
          <a:noFill/>
          <a:ln>
            <a:noFill/>
          </a:ln>
        </p:spPr>
      </p:pic>
      <p:pic>
        <p:nvPicPr>
          <p:cNvPr id="437" name="Google Shape;437;p28"/>
          <p:cNvPicPr preferRelativeResize="0"/>
          <p:nvPr/>
        </p:nvPicPr>
        <p:blipFill rotWithShape="1">
          <a:blip r:embed="rId4">
            <a:alphaModFix/>
          </a:blip>
          <a:srcRect t="7822" b="7821"/>
          <a:stretch/>
        </p:blipFill>
        <p:spPr>
          <a:xfrm>
            <a:off x="0" y="0"/>
            <a:ext cx="12192000" cy="6858000"/>
          </a:xfrm>
          <a:prstGeom prst="rect">
            <a:avLst/>
          </a:prstGeom>
          <a:noFill/>
          <a:ln>
            <a:noFill/>
          </a:ln>
        </p:spPr>
      </p:pic>
      <p:sp>
        <p:nvSpPr>
          <p:cNvPr id="438" name="Google Shape;438;p28"/>
          <p:cNvSpPr/>
          <p:nvPr/>
        </p:nvSpPr>
        <p:spPr>
          <a:xfrm>
            <a:off x="-2415" y="-2412"/>
            <a:ext cx="12192001" cy="6858000"/>
          </a:xfrm>
          <a:prstGeom prst="roundRect">
            <a:avLst>
              <a:gd name="adj" fmla="val 0"/>
            </a:avLst>
          </a:prstGeom>
          <a:solidFill>
            <a:schemeClr val="dk2">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439" name="Google Shape;439;p28"/>
          <p:cNvSpPr/>
          <p:nvPr/>
        </p:nvSpPr>
        <p:spPr>
          <a:xfrm>
            <a:off x="3879678" y="3011089"/>
            <a:ext cx="4427815"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800"/>
              <a:buFont typeface="Arial"/>
              <a:buNone/>
            </a:pPr>
            <a:r>
              <a:rPr lang="en-US" sz="4800" b="1" i="0" u="none" strike="noStrike" cap="none" dirty="0">
                <a:solidFill>
                  <a:srgbClr val="FFFFFF"/>
                </a:solidFill>
                <a:latin typeface="Arial"/>
                <a:ea typeface="Arial"/>
                <a:cs typeface="Arial"/>
                <a:sym typeface="Arial"/>
              </a:rPr>
              <a:t>End of Day 11</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29" descr="Free Vector | Flat people with question marks background"/>
          <p:cNvPicPr preferRelativeResize="0"/>
          <p:nvPr/>
        </p:nvPicPr>
        <p:blipFill rotWithShape="1">
          <a:blip r:embed="rId3">
            <a:alphaModFix/>
          </a:blip>
          <a:srcRect t="1" b="22246"/>
          <a:stretch/>
        </p:blipFill>
        <p:spPr>
          <a:xfrm>
            <a:off x="1848418" y="648942"/>
            <a:ext cx="7599507" cy="5908876"/>
          </a:xfrm>
          <a:prstGeom prst="rect">
            <a:avLst/>
          </a:prstGeom>
          <a:noFill/>
          <a:ln>
            <a:noFill/>
          </a:ln>
        </p:spPr>
      </p:pic>
      <p:sp>
        <p:nvSpPr>
          <p:cNvPr id="445" name="Google Shape;445;p29"/>
          <p:cNvSpPr txBox="1"/>
          <p:nvPr/>
        </p:nvSpPr>
        <p:spPr>
          <a:xfrm>
            <a:off x="4535055" y="1052946"/>
            <a:ext cx="558800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Questions</a:t>
            </a:r>
            <a:endParaRPr/>
          </a:p>
        </p:txBody>
      </p:sp>
      <p:pic>
        <p:nvPicPr>
          <p:cNvPr id="446" name="Google Shape;446;p29"/>
          <p:cNvPicPr preferRelativeResize="0"/>
          <p:nvPr/>
        </p:nvPicPr>
        <p:blipFill rotWithShape="1">
          <a:blip r:embed="rId4">
            <a:alphaModFix/>
          </a:blip>
          <a:srcRect/>
          <a:stretch/>
        </p:blipFill>
        <p:spPr>
          <a:xfrm>
            <a:off x="11380678" y="57951"/>
            <a:ext cx="716699" cy="707887"/>
          </a:xfrm>
          <a:prstGeom prst="rect">
            <a:avLst/>
          </a:prstGeom>
          <a:noFill/>
          <a:ln>
            <a:noFill/>
          </a:ln>
        </p:spPr>
      </p:pic>
      <p:sp>
        <p:nvSpPr>
          <p:cNvPr id="447" name="Google Shape;447;p29"/>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261764" y="188641"/>
            <a:ext cx="11118914"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1800" b="0" i="0" dirty="0">
                <a:solidFill>
                  <a:schemeClr val="dk1"/>
                </a:solidFill>
                <a:latin typeface="Corben"/>
                <a:ea typeface="Corben"/>
                <a:cs typeface="Corben"/>
                <a:sym typeface="Corben"/>
              </a:rPr>
              <a:t>Testing</a:t>
            </a:r>
            <a:r>
              <a:rPr lang="en-US" sz="2000" b="0" i="0" dirty="0">
                <a:solidFill>
                  <a:schemeClr val="dk1"/>
                </a:solidFill>
                <a:latin typeface="Corben"/>
                <a:ea typeface="Corben"/>
                <a:cs typeface="Corben"/>
                <a:sym typeface="Corben"/>
              </a:rPr>
              <a:t> Create Method at Sap Gateway client</a:t>
            </a:r>
            <a:endParaRPr sz="1000" dirty="0"/>
          </a:p>
        </p:txBody>
      </p:sp>
      <p:pic>
        <p:nvPicPr>
          <p:cNvPr id="122" name="Google Shape;122;p4"/>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23" name="Google Shape;123;p4"/>
          <p:cNvSpPr txBox="1"/>
          <p:nvPr/>
        </p:nvSpPr>
        <p:spPr>
          <a:xfrm>
            <a:off x="261764" y="779090"/>
            <a:ext cx="1116164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Step:1</a:t>
            </a:r>
            <a:r>
              <a:rPr lang="en-US" sz="1800">
                <a:solidFill>
                  <a:srgbClr val="000000"/>
                </a:solidFill>
                <a:latin typeface="Calibri"/>
                <a:ea typeface="Calibri"/>
                <a:cs typeface="Calibri"/>
                <a:sym typeface="Calibri"/>
              </a:rPr>
              <a:t> Go to sap service maintance(tcode- </a:t>
            </a:r>
            <a:r>
              <a:rPr lang="en-US" sz="1800" b="1">
                <a:solidFill>
                  <a:srgbClr val="000000"/>
                </a:solidFill>
                <a:latin typeface="Calibri"/>
                <a:ea typeface="Calibri"/>
                <a:cs typeface="Calibri"/>
                <a:sym typeface="Calibri"/>
              </a:rPr>
              <a:t>/iwfnd/maint_service</a:t>
            </a:r>
            <a:r>
              <a:rPr lang="en-US" sz="1800">
                <a:solidFill>
                  <a:srgbClr val="000000"/>
                </a:solidFill>
                <a:latin typeface="Calibri"/>
                <a:ea typeface="Calibri"/>
                <a:cs typeface="Calibri"/>
                <a:sym typeface="Calibri"/>
              </a:rPr>
              <a:t>) and search for the service and then select the service and click on the sap gateway client</a:t>
            </a:r>
            <a:endParaRPr sz="1800" i="0" u="none" strike="noStrike" cap="none">
              <a:solidFill>
                <a:srgbClr val="4FACF3"/>
              </a:solidFill>
              <a:latin typeface="Calibri"/>
              <a:ea typeface="Calibri"/>
              <a:cs typeface="Calibri"/>
              <a:sym typeface="Calibri"/>
            </a:endParaRPr>
          </a:p>
        </p:txBody>
      </p:sp>
      <p:sp>
        <p:nvSpPr>
          <p:cNvPr id="124" name="Google Shape;124;p4"/>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25" name="Google Shape;125;p4"/>
          <p:cNvPicPr preferRelativeResize="0"/>
          <p:nvPr/>
        </p:nvPicPr>
        <p:blipFill rotWithShape="1">
          <a:blip r:embed="rId4">
            <a:alphaModFix/>
          </a:blip>
          <a:srcRect/>
          <a:stretch/>
        </p:blipFill>
        <p:spPr>
          <a:xfrm>
            <a:off x="261763" y="1967130"/>
            <a:ext cx="5150745" cy="3353015"/>
          </a:xfrm>
          <a:prstGeom prst="rect">
            <a:avLst/>
          </a:prstGeom>
          <a:noFill/>
          <a:ln>
            <a:noFill/>
          </a:ln>
        </p:spPr>
      </p:pic>
      <p:pic>
        <p:nvPicPr>
          <p:cNvPr id="126" name="Google Shape;126;p4"/>
          <p:cNvPicPr preferRelativeResize="0"/>
          <p:nvPr/>
        </p:nvPicPr>
        <p:blipFill rotWithShape="1">
          <a:blip r:embed="rId5">
            <a:alphaModFix/>
          </a:blip>
          <a:srcRect/>
          <a:stretch/>
        </p:blipFill>
        <p:spPr>
          <a:xfrm>
            <a:off x="6636331" y="1967129"/>
            <a:ext cx="5284677" cy="3353015"/>
          </a:xfrm>
          <a:prstGeom prst="rect">
            <a:avLst/>
          </a:prstGeom>
          <a:noFill/>
          <a:ln>
            <a:noFill/>
          </a:ln>
        </p:spPr>
      </p:pic>
      <p:sp>
        <p:nvSpPr>
          <p:cNvPr id="127" name="Google Shape;127;p4"/>
          <p:cNvSpPr/>
          <p:nvPr/>
        </p:nvSpPr>
        <p:spPr>
          <a:xfrm>
            <a:off x="5551633" y="3371850"/>
            <a:ext cx="945572" cy="3429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30" descr="Ski Jumping Arena - Free Presentation Templates"/>
          <p:cNvPicPr preferRelativeResize="0"/>
          <p:nvPr/>
        </p:nvPicPr>
        <p:blipFill rotWithShape="1">
          <a:blip r:embed="rId3">
            <a:alphaModFix/>
          </a:blip>
          <a:srcRect r="2245" b="2245"/>
          <a:stretch/>
        </p:blipFill>
        <p:spPr>
          <a:xfrm>
            <a:off x="0" y="0"/>
            <a:ext cx="12192000" cy="6858000"/>
          </a:xfrm>
          <a:prstGeom prst="rect">
            <a:avLst/>
          </a:prstGeom>
          <a:noFill/>
          <a:ln>
            <a:noFill/>
          </a:ln>
        </p:spPr>
      </p:pic>
      <p:sp>
        <p:nvSpPr>
          <p:cNvPr id="454" name="Google Shape;454;p30"/>
          <p:cNvSpPr txBox="1"/>
          <p:nvPr/>
        </p:nvSpPr>
        <p:spPr>
          <a:xfrm>
            <a:off x="1910833" y="3561520"/>
            <a:ext cx="66293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libri"/>
              <a:buNone/>
            </a:pPr>
            <a:r>
              <a:rPr lang="en-US" sz="3600" b="0" i="0" u="none" strike="noStrike" cap="none">
                <a:solidFill>
                  <a:srgbClr val="FFFFFF"/>
                </a:solidFill>
                <a:latin typeface="Calibri"/>
                <a:ea typeface="Calibri"/>
                <a:cs typeface="Calibri"/>
                <a:sym typeface="Calibri"/>
              </a:rPr>
              <a:t>Shekhar Vedi</a:t>
            </a:r>
            <a:endParaRPr/>
          </a:p>
        </p:txBody>
      </p:sp>
      <p:pic>
        <p:nvPicPr>
          <p:cNvPr id="455" name="Google Shape;455;p30"/>
          <p:cNvPicPr preferRelativeResize="0"/>
          <p:nvPr/>
        </p:nvPicPr>
        <p:blipFill rotWithShape="1">
          <a:blip r:embed="rId4">
            <a:alphaModFix/>
          </a:blip>
          <a:srcRect/>
          <a:stretch/>
        </p:blipFill>
        <p:spPr>
          <a:xfrm>
            <a:off x="328364" y="0"/>
            <a:ext cx="1977514" cy="1953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p:nvPr/>
        </p:nvSpPr>
        <p:spPr>
          <a:xfrm flipH="1">
            <a:off x="3030278" y="2339163"/>
            <a:ext cx="9161718" cy="4518837"/>
          </a:xfrm>
          <a:prstGeom prst="rtTriangle">
            <a:avLst/>
          </a:prstGeom>
          <a:solidFill>
            <a:srgbClr val="18A7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462" name="Google Shape;462;p31"/>
          <p:cNvSpPr>
            <a:spLocks noGrp="1"/>
          </p:cNvSpPr>
          <p:nvPr>
            <p:ph type="pic" idx="2"/>
          </p:nvPr>
        </p:nvSpPr>
        <p:spPr>
          <a:xfrm>
            <a:off x="0" y="-1"/>
            <a:ext cx="12192000" cy="4877937"/>
          </a:xfrm>
          <a:prstGeom prst="rect">
            <a:avLst/>
          </a:prstGeom>
          <a:solidFill>
            <a:srgbClr val="F2F2F2"/>
          </a:solidFill>
          <a:ln>
            <a:noFill/>
          </a:ln>
        </p:spPr>
        <p:txBody>
          <a:bodyPr/>
          <a:lstStyle/>
          <a:p>
            <a:endParaRPr lang="en-IN"/>
          </a:p>
        </p:txBody>
      </p:sp>
      <p:pic>
        <p:nvPicPr>
          <p:cNvPr id="463" name="Google Shape;463;p31"/>
          <p:cNvPicPr preferRelativeResize="0"/>
          <p:nvPr/>
        </p:nvPicPr>
        <p:blipFill rotWithShape="1">
          <a:blip r:embed="rId3">
            <a:alphaModFix/>
          </a:blip>
          <a:srcRect/>
          <a:stretch/>
        </p:blipFill>
        <p:spPr>
          <a:xfrm>
            <a:off x="1587" y="-1"/>
            <a:ext cx="12188826" cy="4877937"/>
          </a:xfrm>
          <a:prstGeom prst="rect">
            <a:avLst/>
          </a:prstGeom>
          <a:noFill/>
          <a:ln>
            <a:noFill/>
          </a:ln>
        </p:spPr>
      </p:pic>
      <p:sp>
        <p:nvSpPr>
          <p:cNvPr id="464" name="Google Shape;464;p31"/>
          <p:cNvSpPr/>
          <p:nvPr/>
        </p:nvSpPr>
        <p:spPr>
          <a:xfrm>
            <a:off x="3176" y="-10291"/>
            <a:ext cx="12187238" cy="4888227"/>
          </a:xfrm>
          <a:prstGeom prst="rect">
            <a:avLst/>
          </a:prstGeom>
          <a:gradFill>
            <a:gsLst>
              <a:gs pos="0">
                <a:srgbClr val="44546A">
                  <a:alpha val="83921"/>
                </a:srgbClr>
              </a:gs>
              <a:gs pos="29000">
                <a:srgbClr val="44546A">
                  <a:alpha val="83921"/>
                </a:srgbClr>
              </a:gs>
              <a:gs pos="89000">
                <a:srgbClr val="BF9000">
                  <a:alpha val="95686"/>
                </a:srgbClr>
              </a:gs>
              <a:gs pos="100000">
                <a:srgbClr val="BF9000">
                  <a:alpha val="95686"/>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465" name="Google Shape;465;p31"/>
          <p:cNvSpPr/>
          <p:nvPr/>
        </p:nvSpPr>
        <p:spPr>
          <a:xfrm>
            <a:off x="350660" y="5992677"/>
            <a:ext cx="363612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546A"/>
              </a:buClr>
              <a:buSzPts val="1800"/>
              <a:buFont typeface="Arial"/>
              <a:buNone/>
            </a:pPr>
            <a:r>
              <a:rPr lang="en-US" sz="1800" b="1" i="0" u="none" strike="noStrike" cap="none">
                <a:solidFill>
                  <a:srgbClr val="44546A"/>
                </a:solidFill>
                <a:latin typeface="Arial"/>
                <a:ea typeface="Arial"/>
                <a:cs typeface="Arial"/>
                <a:sym typeface="Arial"/>
              </a:rPr>
              <a:t>Contact us today!</a:t>
            </a:r>
            <a:endParaRPr/>
          </a:p>
          <a:p>
            <a:pPr marL="0" marR="0" lvl="0" indent="0" algn="l" rtl="0">
              <a:lnSpc>
                <a:spcPct val="100000"/>
              </a:lnSpc>
              <a:spcBef>
                <a:spcPts val="0"/>
              </a:spcBef>
              <a:spcAft>
                <a:spcPts val="0"/>
              </a:spcAft>
              <a:buClr>
                <a:srgbClr val="44546A"/>
              </a:buClr>
              <a:buSzPts val="1800"/>
              <a:buFont typeface="Arial"/>
              <a:buNone/>
            </a:pPr>
            <a:r>
              <a:rPr lang="en-US" sz="1800" b="0" i="0" u="none" strike="noStrike" cap="none">
                <a:solidFill>
                  <a:srgbClr val="44546A"/>
                </a:solidFill>
                <a:latin typeface="Arial"/>
                <a:ea typeface="Arial"/>
                <a:cs typeface="Arial"/>
                <a:sym typeface="Arial"/>
              </a:rPr>
              <a:t>https://anubhavtrainings.com/</a:t>
            </a:r>
            <a:endParaRPr/>
          </a:p>
        </p:txBody>
      </p:sp>
      <p:sp>
        <p:nvSpPr>
          <p:cNvPr id="466" name="Google Shape;466;p31"/>
          <p:cNvSpPr/>
          <p:nvPr/>
        </p:nvSpPr>
        <p:spPr>
          <a:xfrm>
            <a:off x="8180349" y="2925900"/>
            <a:ext cx="323028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200"/>
              <a:buFont typeface="Arial"/>
              <a:buNone/>
            </a:pPr>
            <a:r>
              <a:rPr lang="en-US" sz="1200" b="0" i="0" u="none" strike="noStrike" cap="none">
                <a:solidFill>
                  <a:srgbClr val="F2F2F2"/>
                </a:solidFill>
                <a:latin typeface="Arial"/>
                <a:ea typeface="Arial"/>
                <a:cs typeface="Arial"/>
                <a:sym typeface="Arial"/>
              </a:rPr>
              <a:t>We build the workforce of the future.</a:t>
            </a:r>
            <a:endParaRPr sz="1200" b="0" i="0" u="none" strike="noStrike" cap="none">
              <a:solidFill>
                <a:srgbClr val="F2F2F2"/>
              </a:solidFill>
              <a:latin typeface="Arial"/>
              <a:ea typeface="Arial"/>
              <a:cs typeface="Arial"/>
              <a:sym typeface="Arial"/>
            </a:endParaRPr>
          </a:p>
        </p:txBody>
      </p:sp>
      <p:sp>
        <p:nvSpPr>
          <p:cNvPr id="467" name="Google Shape;467;p31"/>
          <p:cNvSpPr/>
          <p:nvPr/>
        </p:nvSpPr>
        <p:spPr>
          <a:xfrm>
            <a:off x="1221995" y="3113774"/>
            <a:ext cx="180191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250+ </a:t>
            </a:r>
            <a:endParaRPr/>
          </a:p>
          <a:p>
            <a:pPr marL="0" marR="0" lvl="0" indent="0" algn="ctr"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Corporate Clients</a:t>
            </a:r>
            <a:endParaRPr/>
          </a:p>
        </p:txBody>
      </p:sp>
      <p:sp>
        <p:nvSpPr>
          <p:cNvPr id="468" name="Google Shape;468;p31"/>
          <p:cNvSpPr/>
          <p:nvPr/>
        </p:nvSpPr>
        <p:spPr>
          <a:xfrm>
            <a:off x="2825880" y="3113774"/>
            <a:ext cx="180191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30,000+</a:t>
            </a:r>
            <a:endParaRPr/>
          </a:p>
          <a:p>
            <a:pPr marL="0" marR="0" lvl="0" indent="0" algn="ctr"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Learners Trained</a:t>
            </a:r>
            <a:endParaRPr/>
          </a:p>
        </p:txBody>
      </p:sp>
      <p:sp>
        <p:nvSpPr>
          <p:cNvPr id="469" name="Google Shape;469;p31"/>
          <p:cNvSpPr/>
          <p:nvPr/>
        </p:nvSpPr>
        <p:spPr>
          <a:xfrm>
            <a:off x="4496601" y="3111414"/>
            <a:ext cx="180191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25000+ </a:t>
            </a:r>
            <a:endParaRPr/>
          </a:p>
          <a:p>
            <a:pPr marL="0" marR="0" lvl="0" indent="0" algn="ctr"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Learners Placed</a:t>
            </a:r>
            <a:endParaRPr/>
          </a:p>
        </p:txBody>
      </p:sp>
      <p:pic>
        <p:nvPicPr>
          <p:cNvPr id="470" name="Google Shape;470;p31"/>
          <p:cNvPicPr preferRelativeResize="0"/>
          <p:nvPr/>
        </p:nvPicPr>
        <p:blipFill rotWithShape="1">
          <a:blip r:embed="rId4">
            <a:alphaModFix/>
          </a:blip>
          <a:srcRect/>
          <a:stretch/>
        </p:blipFill>
        <p:spPr>
          <a:xfrm>
            <a:off x="1783592" y="2279542"/>
            <a:ext cx="640226" cy="640226"/>
          </a:xfrm>
          <a:prstGeom prst="rect">
            <a:avLst/>
          </a:prstGeom>
          <a:noFill/>
          <a:ln>
            <a:noFill/>
          </a:ln>
        </p:spPr>
      </p:pic>
      <p:pic>
        <p:nvPicPr>
          <p:cNvPr id="471" name="Google Shape;471;p31"/>
          <p:cNvPicPr preferRelativeResize="0"/>
          <p:nvPr/>
        </p:nvPicPr>
        <p:blipFill rotWithShape="1">
          <a:blip r:embed="rId5">
            <a:alphaModFix/>
          </a:blip>
          <a:srcRect/>
          <a:stretch/>
        </p:blipFill>
        <p:spPr>
          <a:xfrm>
            <a:off x="3406417" y="2272463"/>
            <a:ext cx="672103" cy="672103"/>
          </a:xfrm>
          <a:prstGeom prst="rect">
            <a:avLst/>
          </a:prstGeom>
          <a:noFill/>
          <a:ln>
            <a:noFill/>
          </a:ln>
        </p:spPr>
      </p:pic>
      <p:sp>
        <p:nvSpPr>
          <p:cNvPr id="472" name="Google Shape;472;p31"/>
          <p:cNvSpPr/>
          <p:nvPr/>
        </p:nvSpPr>
        <p:spPr>
          <a:xfrm>
            <a:off x="632685" y="691519"/>
            <a:ext cx="6572671"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latin typeface="Arial"/>
                <a:ea typeface="Arial"/>
                <a:cs typeface="Arial"/>
                <a:sym typeface="Arial"/>
              </a:rPr>
              <a:t>We’re committed to empower you to be</a:t>
            </a:r>
            <a:endParaRPr/>
          </a:p>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latin typeface="Arial"/>
                <a:ea typeface="Arial"/>
                <a:cs typeface="Arial"/>
                <a:sym typeface="Arial"/>
              </a:rPr>
              <a:t>Most Desirable Resource</a:t>
            </a:r>
            <a:endParaRPr/>
          </a:p>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latin typeface="Arial"/>
                <a:ea typeface="Arial"/>
                <a:cs typeface="Arial"/>
                <a:sym typeface="Arial"/>
              </a:rPr>
              <a:t>through powerful training solutions.</a:t>
            </a:r>
            <a:endParaRPr/>
          </a:p>
        </p:txBody>
      </p:sp>
      <p:sp>
        <p:nvSpPr>
          <p:cNvPr id="473" name="Google Shape;473;p31"/>
          <p:cNvSpPr/>
          <p:nvPr/>
        </p:nvSpPr>
        <p:spPr>
          <a:xfrm>
            <a:off x="350660" y="4998907"/>
            <a:ext cx="3901573" cy="8925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97700"/>
              </a:buClr>
              <a:buSzPts val="2000"/>
              <a:buFont typeface="Arial"/>
              <a:buNone/>
            </a:pPr>
            <a:r>
              <a:rPr lang="en-US" sz="2000" b="1" i="0" u="none" strike="noStrike" cap="none">
                <a:solidFill>
                  <a:srgbClr val="F97700"/>
                </a:solidFill>
                <a:latin typeface="Arial"/>
                <a:ea typeface="Arial"/>
                <a:cs typeface="Arial"/>
                <a:sym typeface="Arial"/>
              </a:rPr>
              <a:t>FREE WEBINARS </a:t>
            </a:r>
            <a:endParaRPr/>
          </a:p>
          <a:p>
            <a:pPr marL="0" marR="0" lvl="0" indent="0" algn="l" rtl="0">
              <a:lnSpc>
                <a:spcPct val="100000"/>
              </a:lnSpc>
              <a:spcBef>
                <a:spcPts val="0"/>
              </a:spcBef>
              <a:spcAft>
                <a:spcPts val="0"/>
              </a:spcAft>
              <a:buClr>
                <a:srgbClr val="F97700"/>
              </a:buClr>
              <a:buSzPts val="1600"/>
              <a:buFont typeface="Arial"/>
              <a:buNone/>
            </a:pPr>
            <a:r>
              <a:rPr lang="en-US" sz="1600" b="0" i="1" u="none" strike="noStrike" cap="none">
                <a:solidFill>
                  <a:srgbClr val="F97700"/>
                </a:solidFill>
                <a:latin typeface="Arial"/>
                <a:ea typeface="Arial"/>
                <a:cs typeface="Arial"/>
                <a:sym typeface="Arial"/>
              </a:rPr>
              <a:t>Sign up for free webinars with industry experts every fortnight!</a:t>
            </a:r>
            <a:endParaRPr/>
          </a:p>
        </p:txBody>
      </p:sp>
      <p:pic>
        <p:nvPicPr>
          <p:cNvPr id="474" name="Google Shape;474;p31"/>
          <p:cNvPicPr preferRelativeResize="0"/>
          <p:nvPr/>
        </p:nvPicPr>
        <p:blipFill rotWithShape="1">
          <a:blip r:embed="rId6">
            <a:alphaModFix/>
          </a:blip>
          <a:srcRect/>
          <a:stretch/>
        </p:blipFill>
        <p:spPr>
          <a:xfrm>
            <a:off x="4952741" y="2194371"/>
            <a:ext cx="852087" cy="852087"/>
          </a:xfrm>
          <a:prstGeom prst="rect">
            <a:avLst/>
          </a:prstGeom>
          <a:noFill/>
          <a:ln>
            <a:noFill/>
          </a:ln>
        </p:spPr>
      </p:pic>
      <p:grpSp>
        <p:nvGrpSpPr>
          <p:cNvPr id="475" name="Google Shape;475;p31"/>
          <p:cNvGrpSpPr/>
          <p:nvPr/>
        </p:nvGrpSpPr>
        <p:grpSpPr>
          <a:xfrm>
            <a:off x="6519296" y="3369105"/>
            <a:ext cx="5612646" cy="3381741"/>
            <a:chOff x="4482563" y="4980191"/>
            <a:chExt cx="3128574" cy="1841396"/>
          </a:xfrm>
        </p:grpSpPr>
        <p:pic>
          <p:nvPicPr>
            <p:cNvPr id="476" name="Google Shape;476;p31"/>
            <p:cNvPicPr preferRelativeResize="0"/>
            <p:nvPr/>
          </p:nvPicPr>
          <p:blipFill rotWithShape="1">
            <a:blip r:embed="rId7">
              <a:alphaModFix/>
            </a:blip>
            <a:srcRect/>
            <a:stretch/>
          </p:blipFill>
          <p:spPr>
            <a:xfrm>
              <a:off x="4482563" y="4980191"/>
              <a:ext cx="3128574" cy="1841396"/>
            </a:xfrm>
            <a:prstGeom prst="rect">
              <a:avLst/>
            </a:prstGeom>
            <a:noFill/>
            <a:ln>
              <a:noFill/>
            </a:ln>
          </p:spPr>
        </p:pic>
        <p:pic>
          <p:nvPicPr>
            <p:cNvPr id="477" name="Google Shape;477;p31"/>
            <p:cNvPicPr preferRelativeResize="0"/>
            <p:nvPr/>
          </p:nvPicPr>
          <p:blipFill rotWithShape="1">
            <a:blip r:embed="rId8">
              <a:alphaModFix/>
            </a:blip>
            <a:srcRect/>
            <a:stretch/>
          </p:blipFill>
          <p:spPr>
            <a:xfrm>
              <a:off x="4906220" y="5127342"/>
              <a:ext cx="2275190" cy="1498325"/>
            </a:xfrm>
            <a:prstGeom prst="rect">
              <a:avLst/>
            </a:prstGeom>
            <a:noFill/>
            <a:ln>
              <a:noFill/>
            </a:ln>
          </p:spPr>
        </p:pic>
      </p:grpSp>
      <p:sp>
        <p:nvSpPr>
          <p:cNvPr id="478" name="Google Shape;478;p31"/>
          <p:cNvSpPr/>
          <p:nvPr/>
        </p:nvSpPr>
        <p:spPr>
          <a:xfrm>
            <a:off x="4493739" y="5575313"/>
            <a:ext cx="2196807" cy="547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479" name="Google Shape;479;p31">
            <a:hlinkClick r:id="rId9"/>
          </p:cNvPr>
          <p:cNvSpPr/>
          <p:nvPr/>
        </p:nvSpPr>
        <p:spPr>
          <a:xfrm>
            <a:off x="4400880" y="5490869"/>
            <a:ext cx="2196807" cy="547494"/>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480" name="Google Shape;480;p31"/>
          <p:cNvSpPr/>
          <p:nvPr/>
        </p:nvSpPr>
        <p:spPr>
          <a:xfrm>
            <a:off x="4804221" y="5590861"/>
            <a:ext cx="14670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546A"/>
              </a:buClr>
              <a:buSzPts val="1800"/>
              <a:buFont typeface="Arial"/>
              <a:buNone/>
            </a:pPr>
            <a:r>
              <a:rPr lang="en-US" sz="1800" b="1" i="0" u="none" strike="noStrike" cap="none">
                <a:solidFill>
                  <a:srgbClr val="44546A"/>
                </a:solidFill>
                <a:latin typeface="Arial"/>
                <a:ea typeface="Arial"/>
                <a:cs typeface="Arial"/>
                <a:sym typeface="Arial"/>
              </a:rPr>
              <a:t>Enroll Now!</a:t>
            </a:r>
            <a:endParaRPr sz="1800" b="1" i="0" u="none" strike="noStrike" cap="none">
              <a:solidFill>
                <a:srgbClr val="000000"/>
              </a:solidFill>
              <a:latin typeface="Arial"/>
              <a:ea typeface="Arial"/>
              <a:cs typeface="Arial"/>
              <a:sym typeface="Arial"/>
            </a:endParaRPr>
          </a:p>
        </p:txBody>
      </p:sp>
      <p:pic>
        <p:nvPicPr>
          <p:cNvPr id="481" name="Google Shape;481;p31"/>
          <p:cNvPicPr preferRelativeResize="0"/>
          <p:nvPr/>
        </p:nvPicPr>
        <p:blipFill rotWithShape="1">
          <a:blip r:embed="rId10">
            <a:alphaModFix/>
          </a:blip>
          <a:srcRect/>
          <a:stretch/>
        </p:blipFill>
        <p:spPr>
          <a:xfrm>
            <a:off x="8651916" y="501199"/>
            <a:ext cx="1956681" cy="19326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2"/>
          <p:cNvSpPr txBox="1"/>
          <p:nvPr/>
        </p:nvSpPr>
        <p:spPr>
          <a:xfrm>
            <a:off x="92365" y="180309"/>
            <a:ext cx="1146232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More from AnubhavTrainings.com</a:t>
            </a:r>
            <a:endParaRPr/>
          </a:p>
        </p:txBody>
      </p:sp>
      <p:pic>
        <p:nvPicPr>
          <p:cNvPr id="487" name="Google Shape;487;p32">
            <a:hlinkClick r:id="rId3"/>
          </p:cNvPr>
          <p:cNvPicPr preferRelativeResize="0"/>
          <p:nvPr/>
        </p:nvPicPr>
        <p:blipFill rotWithShape="1">
          <a:blip r:embed="rId4">
            <a:alphaModFix/>
          </a:blip>
          <a:srcRect/>
          <a:stretch/>
        </p:blipFill>
        <p:spPr>
          <a:xfrm>
            <a:off x="6229878" y="826640"/>
            <a:ext cx="5727192" cy="3452752"/>
          </a:xfrm>
          <a:prstGeom prst="rect">
            <a:avLst/>
          </a:prstGeom>
          <a:noFill/>
          <a:ln>
            <a:noFill/>
          </a:ln>
        </p:spPr>
      </p:pic>
      <p:pic>
        <p:nvPicPr>
          <p:cNvPr id="488" name="Google Shape;488;p32">
            <a:hlinkClick r:id="rId5"/>
          </p:cNvPr>
          <p:cNvPicPr preferRelativeResize="0"/>
          <p:nvPr/>
        </p:nvPicPr>
        <p:blipFill rotWithShape="1">
          <a:blip r:embed="rId6">
            <a:alphaModFix/>
          </a:blip>
          <a:srcRect/>
          <a:stretch/>
        </p:blipFill>
        <p:spPr>
          <a:xfrm>
            <a:off x="234930" y="1061561"/>
            <a:ext cx="5956261" cy="3337560"/>
          </a:xfrm>
          <a:prstGeom prst="rect">
            <a:avLst/>
          </a:prstGeom>
          <a:noFill/>
          <a:ln>
            <a:noFill/>
          </a:ln>
        </p:spPr>
      </p:pic>
      <p:pic>
        <p:nvPicPr>
          <p:cNvPr id="489" name="Google Shape;489;p32">
            <a:hlinkClick r:id="rId7"/>
          </p:cNvPr>
          <p:cNvPicPr preferRelativeResize="0"/>
          <p:nvPr/>
        </p:nvPicPr>
        <p:blipFill rotWithShape="1">
          <a:blip r:embed="rId8">
            <a:alphaModFix/>
          </a:blip>
          <a:srcRect/>
          <a:stretch/>
        </p:blipFill>
        <p:spPr>
          <a:xfrm>
            <a:off x="6229877" y="3132709"/>
            <a:ext cx="5727193" cy="3539652"/>
          </a:xfrm>
          <a:prstGeom prst="rect">
            <a:avLst/>
          </a:prstGeom>
          <a:noFill/>
          <a:ln>
            <a:noFill/>
          </a:ln>
        </p:spPr>
      </p:pic>
      <p:pic>
        <p:nvPicPr>
          <p:cNvPr id="490" name="Google Shape;490;p32">
            <a:hlinkClick r:id="rId9"/>
          </p:cNvPr>
          <p:cNvPicPr preferRelativeResize="0"/>
          <p:nvPr/>
        </p:nvPicPr>
        <p:blipFill rotWithShape="1">
          <a:blip r:embed="rId10">
            <a:alphaModFix/>
          </a:blip>
          <a:srcRect/>
          <a:stretch/>
        </p:blipFill>
        <p:spPr>
          <a:xfrm>
            <a:off x="192258" y="3340131"/>
            <a:ext cx="5998933" cy="33047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3"/>
          <p:cNvSpPr txBox="1"/>
          <p:nvPr/>
        </p:nvSpPr>
        <p:spPr>
          <a:xfrm>
            <a:off x="261764" y="188641"/>
            <a:ext cx="11161642" cy="59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Title</a:t>
            </a:r>
            <a:endParaRPr/>
          </a:p>
        </p:txBody>
      </p:sp>
      <p:pic>
        <p:nvPicPr>
          <p:cNvPr id="496" name="Google Shape;496;p33"/>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497" name="Google Shape;497;p33"/>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Content</a:t>
            </a:r>
            <a:endParaRPr/>
          </a:p>
        </p:txBody>
      </p:sp>
      <p:sp>
        <p:nvSpPr>
          <p:cNvPr id="498" name="Google Shape;498;p33"/>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p:nvPr/>
        </p:nvSpPr>
        <p:spPr>
          <a:xfrm>
            <a:off x="261764" y="188641"/>
            <a:ext cx="8196436"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Testing Create Method Continue…</a:t>
            </a:r>
            <a:endParaRPr sz="1050" dirty="0"/>
          </a:p>
        </p:txBody>
      </p:sp>
      <p:pic>
        <p:nvPicPr>
          <p:cNvPr id="133" name="Google Shape;133;p5"/>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34" name="Google Shape;134;p5"/>
          <p:cNvSpPr txBox="1"/>
          <p:nvPr/>
        </p:nvSpPr>
        <p:spPr>
          <a:xfrm>
            <a:off x="261764" y="779090"/>
            <a:ext cx="1116164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Step:2</a:t>
            </a:r>
            <a:r>
              <a:rPr lang="en-US" sz="1800">
                <a:solidFill>
                  <a:srgbClr val="000000"/>
                </a:solidFill>
                <a:latin typeface="Calibri"/>
                <a:ea typeface="Calibri"/>
                <a:cs typeface="Calibri"/>
                <a:sym typeface="Calibri"/>
              </a:rPr>
              <a:t> Go to sap service maintance(tcode- </a:t>
            </a:r>
            <a:r>
              <a:rPr lang="en-US" sz="1800" b="1">
                <a:solidFill>
                  <a:srgbClr val="000000"/>
                </a:solidFill>
                <a:latin typeface="Calibri"/>
                <a:ea typeface="Calibri"/>
                <a:cs typeface="Calibri"/>
                <a:sym typeface="Calibri"/>
              </a:rPr>
              <a:t>/iwfnd/maint_service</a:t>
            </a:r>
            <a:r>
              <a:rPr lang="en-US" sz="1800">
                <a:solidFill>
                  <a:srgbClr val="000000"/>
                </a:solidFill>
                <a:latin typeface="Calibri"/>
                <a:ea typeface="Calibri"/>
                <a:cs typeface="Calibri"/>
                <a:sym typeface="Calibri"/>
              </a:rPr>
              <a:t>) and search for the service and then select the service and click on the sap gateway client</a:t>
            </a:r>
            <a:endParaRPr sz="1800" i="0" u="none" strike="noStrike" cap="none">
              <a:solidFill>
                <a:srgbClr val="4FACF3"/>
              </a:solidFill>
              <a:latin typeface="Calibri"/>
              <a:ea typeface="Calibri"/>
              <a:cs typeface="Calibri"/>
              <a:sym typeface="Calibri"/>
            </a:endParaRPr>
          </a:p>
        </p:txBody>
      </p:sp>
      <p:sp>
        <p:nvSpPr>
          <p:cNvPr id="135" name="Google Shape;135;p5"/>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36" name="Google Shape;136;p5"/>
          <p:cNvPicPr preferRelativeResize="0"/>
          <p:nvPr/>
        </p:nvPicPr>
        <p:blipFill rotWithShape="1">
          <a:blip r:embed="rId4">
            <a:alphaModFix/>
          </a:blip>
          <a:srcRect/>
          <a:stretch/>
        </p:blipFill>
        <p:spPr>
          <a:xfrm>
            <a:off x="261764" y="2014293"/>
            <a:ext cx="5632481" cy="4064617"/>
          </a:xfrm>
          <a:prstGeom prst="rect">
            <a:avLst/>
          </a:prstGeom>
          <a:noFill/>
          <a:ln>
            <a:noFill/>
          </a:ln>
        </p:spPr>
      </p:pic>
      <p:pic>
        <p:nvPicPr>
          <p:cNvPr id="137" name="Google Shape;137;p5"/>
          <p:cNvPicPr preferRelativeResize="0"/>
          <p:nvPr/>
        </p:nvPicPr>
        <p:blipFill rotWithShape="1">
          <a:blip r:embed="rId5">
            <a:alphaModFix/>
          </a:blip>
          <a:srcRect/>
          <a:stretch/>
        </p:blipFill>
        <p:spPr>
          <a:xfrm>
            <a:off x="7669127" y="2014293"/>
            <a:ext cx="4261109" cy="4396841"/>
          </a:xfrm>
          <a:prstGeom prst="rect">
            <a:avLst/>
          </a:prstGeom>
          <a:noFill/>
          <a:ln>
            <a:noFill/>
          </a:ln>
        </p:spPr>
      </p:pic>
      <p:sp>
        <p:nvSpPr>
          <p:cNvPr id="138" name="Google Shape;138;p5"/>
          <p:cNvSpPr/>
          <p:nvPr/>
        </p:nvSpPr>
        <p:spPr>
          <a:xfrm>
            <a:off x="6061136" y="3709555"/>
            <a:ext cx="1406236" cy="405245"/>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p:nvPr/>
        </p:nvSpPr>
        <p:spPr>
          <a:xfrm>
            <a:off x="261763" y="188641"/>
            <a:ext cx="8113309"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Testing Create Method Continue…</a:t>
            </a:r>
            <a:endParaRPr sz="1050" dirty="0"/>
          </a:p>
        </p:txBody>
      </p:sp>
      <p:pic>
        <p:nvPicPr>
          <p:cNvPr id="144" name="Google Shape;144;p6"/>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45" name="Google Shape;145;p6"/>
          <p:cNvSpPr txBox="1"/>
          <p:nvPr/>
        </p:nvSpPr>
        <p:spPr>
          <a:xfrm>
            <a:off x="261764" y="779090"/>
            <a:ext cx="111616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Step:3</a:t>
            </a:r>
            <a:r>
              <a:rPr lang="en-US" sz="1800">
                <a:solidFill>
                  <a:srgbClr val="000000"/>
                </a:solidFill>
                <a:latin typeface="Calibri"/>
                <a:ea typeface="Calibri"/>
                <a:cs typeface="Calibri"/>
                <a:sym typeface="Calibri"/>
              </a:rPr>
              <a:t> Perform a getEntity in the Product set to get the payload to post (</a:t>
            </a:r>
            <a:r>
              <a:rPr lang="en-US" sz="1800" b="1">
                <a:solidFill>
                  <a:srgbClr val="000000"/>
                </a:solidFill>
                <a:latin typeface="Calibri"/>
                <a:ea typeface="Calibri"/>
                <a:cs typeface="Calibri"/>
                <a:sym typeface="Calibri"/>
              </a:rPr>
              <a:t>/sap/opu/odata/sap/Z_FIRST_SRV/ProductSet('HT-1000')?$format=json</a:t>
            </a:r>
            <a:r>
              <a:rPr lang="en-US" sz="1800">
                <a:solidFill>
                  <a:srgbClr val="000000"/>
                </a:solidFill>
                <a:latin typeface="Calibri"/>
                <a:ea typeface="Calibri"/>
                <a:cs typeface="Calibri"/>
                <a:sym typeface="Calibri"/>
              </a:rPr>
              <a:t>) and then clean the data and modify the payload as new.</a:t>
            </a:r>
            <a:endParaRPr sz="1800" i="0" u="none" strike="noStrike" cap="none">
              <a:solidFill>
                <a:srgbClr val="4FACF3"/>
              </a:solidFill>
              <a:latin typeface="Calibri"/>
              <a:ea typeface="Calibri"/>
              <a:cs typeface="Calibri"/>
              <a:sym typeface="Calibri"/>
            </a:endParaRPr>
          </a:p>
        </p:txBody>
      </p:sp>
      <p:sp>
        <p:nvSpPr>
          <p:cNvPr id="146" name="Google Shape;146;p6"/>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47" name="Google Shape;147;p6"/>
          <p:cNvPicPr preferRelativeResize="0"/>
          <p:nvPr/>
        </p:nvPicPr>
        <p:blipFill rotWithShape="1">
          <a:blip r:embed="rId4">
            <a:alphaModFix/>
          </a:blip>
          <a:srcRect/>
          <a:stretch/>
        </p:blipFill>
        <p:spPr>
          <a:xfrm>
            <a:off x="261764" y="2057016"/>
            <a:ext cx="5315773" cy="3824238"/>
          </a:xfrm>
          <a:prstGeom prst="rect">
            <a:avLst/>
          </a:prstGeom>
          <a:noFill/>
          <a:ln>
            <a:noFill/>
          </a:ln>
        </p:spPr>
      </p:pic>
      <p:pic>
        <p:nvPicPr>
          <p:cNvPr id="148" name="Google Shape;148;p6"/>
          <p:cNvPicPr preferRelativeResize="0"/>
          <p:nvPr/>
        </p:nvPicPr>
        <p:blipFill rotWithShape="1">
          <a:blip r:embed="rId5">
            <a:alphaModFix/>
          </a:blip>
          <a:srcRect/>
          <a:stretch/>
        </p:blipFill>
        <p:spPr>
          <a:xfrm>
            <a:off x="7250782" y="2057016"/>
            <a:ext cx="4679454" cy="4017817"/>
          </a:xfrm>
          <a:prstGeom prst="rect">
            <a:avLst/>
          </a:prstGeom>
          <a:noFill/>
          <a:ln>
            <a:noFill/>
          </a:ln>
        </p:spPr>
      </p:pic>
      <p:sp>
        <p:nvSpPr>
          <p:cNvPr id="149" name="Google Shape;149;p6"/>
          <p:cNvSpPr/>
          <p:nvPr/>
        </p:nvSpPr>
        <p:spPr>
          <a:xfrm>
            <a:off x="5668983" y="3782291"/>
            <a:ext cx="1506681" cy="3429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p:nvPr/>
        </p:nvSpPr>
        <p:spPr>
          <a:xfrm>
            <a:off x="261763" y="188641"/>
            <a:ext cx="8279563"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Testing Create Method Continue…</a:t>
            </a:r>
            <a:endParaRPr sz="1050" dirty="0"/>
          </a:p>
        </p:txBody>
      </p:sp>
      <p:pic>
        <p:nvPicPr>
          <p:cNvPr id="155" name="Google Shape;155;p7"/>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56" name="Google Shape;156;p7"/>
          <p:cNvSpPr txBox="1"/>
          <p:nvPr/>
        </p:nvSpPr>
        <p:spPr>
          <a:xfrm>
            <a:off x="261764" y="779090"/>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Calibri"/>
                <a:ea typeface="Calibri"/>
                <a:cs typeface="Calibri"/>
                <a:sym typeface="Calibri"/>
              </a:rPr>
              <a:t>Step:4</a:t>
            </a:r>
            <a:r>
              <a:rPr lang="en-US" sz="1800">
                <a:solidFill>
                  <a:srgbClr val="000000"/>
                </a:solidFill>
                <a:latin typeface="Calibri"/>
                <a:ea typeface="Calibri"/>
                <a:cs typeface="Calibri"/>
                <a:sym typeface="Calibri"/>
              </a:rPr>
              <a:t> send the post request at (</a:t>
            </a:r>
            <a:r>
              <a:rPr lang="en-US" sz="1800" b="1">
                <a:solidFill>
                  <a:srgbClr val="000000"/>
                </a:solidFill>
                <a:latin typeface="Calibri"/>
                <a:ea typeface="Calibri"/>
                <a:cs typeface="Calibri"/>
                <a:sym typeface="Calibri"/>
              </a:rPr>
              <a:t>/sap/opu/odata/sap/Z_FIRST_SRV/ProductSet</a:t>
            </a:r>
            <a:r>
              <a:rPr lang="en-US" sz="1800">
                <a:solidFill>
                  <a:srgbClr val="000000"/>
                </a:solidFill>
                <a:latin typeface="Calibri"/>
                <a:ea typeface="Calibri"/>
                <a:cs typeface="Calibri"/>
                <a:sym typeface="Calibri"/>
              </a:rPr>
              <a:t>)</a:t>
            </a:r>
            <a:endParaRPr sz="1800" i="0" u="none" strike="noStrike" cap="none">
              <a:solidFill>
                <a:srgbClr val="4FACF3"/>
              </a:solidFill>
              <a:latin typeface="Calibri"/>
              <a:ea typeface="Calibri"/>
              <a:cs typeface="Calibri"/>
              <a:sym typeface="Calibri"/>
            </a:endParaRPr>
          </a:p>
        </p:txBody>
      </p:sp>
      <p:sp>
        <p:nvSpPr>
          <p:cNvPr id="157" name="Google Shape;157;p7"/>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58" name="Google Shape;158;p7"/>
          <p:cNvPicPr preferRelativeResize="0"/>
          <p:nvPr/>
        </p:nvPicPr>
        <p:blipFill rotWithShape="1">
          <a:blip r:embed="rId4">
            <a:alphaModFix/>
          </a:blip>
          <a:srcRect/>
          <a:stretch/>
        </p:blipFill>
        <p:spPr>
          <a:xfrm>
            <a:off x="261764" y="1213961"/>
            <a:ext cx="11443855" cy="462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txBox="1"/>
          <p:nvPr/>
        </p:nvSpPr>
        <p:spPr>
          <a:xfrm>
            <a:off x="261764" y="188641"/>
            <a:ext cx="11118914"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dirty="0">
                <a:solidFill>
                  <a:schemeClr val="dk1"/>
                </a:solidFill>
                <a:latin typeface="Corben"/>
                <a:ea typeface="Corben"/>
                <a:cs typeface="Corben"/>
                <a:sym typeface="Corben"/>
              </a:rPr>
              <a:t>Setting the Payload for POST and PUT request</a:t>
            </a:r>
            <a:endParaRPr sz="1050" dirty="0"/>
          </a:p>
        </p:txBody>
      </p:sp>
      <p:pic>
        <p:nvPicPr>
          <p:cNvPr id="164" name="Google Shape;164;p8"/>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65" name="Google Shape;165;p8"/>
          <p:cNvSpPr txBox="1"/>
          <p:nvPr/>
        </p:nvSpPr>
        <p:spPr>
          <a:xfrm>
            <a:off x="261765" y="779090"/>
            <a:ext cx="28659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Step 1: Go to Body Section.</a:t>
            </a:r>
            <a:endParaRPr/>
          </a:p>
        </p:txBody>
      </p:sp>
      <p:sp>
        <p:nvSpPr>
          <p:cNvPr id="166" name="Google Shape;166;p8"/>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67" name="Google Shape;167;p8"/>
          <p:cNvPicPr preferRelativeResize="0"/>
          <p:nvPr/>
        </p:nvPicPr>
        <p:blipFill rotWithShape="1">
          <a:blip r:embed="rId4">
            <a:alphaModFix/>
          </a:blip>
          <a:srcRect/>
          <a:stretch/>
        </p:blipFill>
        <p:spPr>
          <a:xfrm>
            <a:off x="261764" y="1148422"/>
            <a:ext cx="4397306" cy="1563605"/>
          </a:xfrm>
          <a:prstGeom prst="rect">
            <a:avLst/>
          </a:prstGeom>
          <a:noFill/>
          <a:ln>
            <a:noFill/>
          </a:ln>
        </p:spPr>
      </p:pic>
      <p:sp>
        <p:nvSpPr>
          <p:cNvPr id="168" name="Google Shape;168;p8"/>
          <p:cNvSpPr txBox="1"/>
          <p:nvPr/>
        </p:nvSpPr>
        <p:spPr>
          <a:xfrm>
            <a:off x="261764" y="2712027"/>
            <a:ext cx="87159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Step 2: Select the </a:t>
            </a:r>
            <a:r>
              <a:rPr lang="en-US" sz="1800" b="1">
                <a:solidFill>
                  <a:schemeClr val="dk1"/>
                </a:solidFill>
                <a:latin typeface="Calibri"/>
                <a:ea typeface="Calibri"/>
                <a:cs typeface="Calibri"/>
                <a:sym typeface="Calibri"/>
              </a:rPr>
              <a:t>raw </a:t>
            </a:r>
            <a:r>
              <a:rPr lang="en-US" sz="1800">
                <a:solidFill>
                  <a:schemeClr val="dk1"/>
                </a:solidFill>
                <a:latin typeface="Calibri"/>
                <a:ea typeface="Calibri"/>
                <a:cs typeface="Calibri"/>
                <a:sym typeface="Calibri"/>
              </a:rPr>
              <a:t>option form the radio button and then select the data type as JSON.</a:t>
            </a:r>
            <a:endParaRPr/>
          </a:p>
        </p:txBody>
      </p:sp>
      <p:pic>
        <p:nvPicPr>
          <p:cNvPr id="169" name="Google Shape;169;p8"/>
          <p:cNvPicPr preferRelativeResize="0"/>
          <p:nvPr/>
        </p:nvPicPr>
        <p:blipFill rotWithShape="1">
          <a:blip r:embed="rId5">
            <a:alphaModFix/>
          </a:blip>
          <a:srcRect/>
          <a:stretch/>
        </p:blipFill>
        <p:spPr>
          <a:xfrm>
            <a:off x="261764" y="3081359"/>
            <a:ext cx="6900352" cy="32145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9"/>
          <p:cNvSpPr txBox="1"/>
          <p:nvPr/>
        </p:nvSpPr>
        <p:spPr>
          <a:xfrm>
            <a:off x="261764" y="188641"/>
            <a:ext cx="7773872" cy="5904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3600">
                <a:solidFill>
                  <a:schemeClr val="dk1"/>
                </a:solidFill>
                <a:latin typeface="Corben"/>
                <a:ea typeface="Corben"/>
                <a:cs typeface="Corben"/>
                <a:sym typeface="Corben"/>
              </a:rPr>
              <a:t>X-CSRF Token</a:t>
            </a:r>
            <a:endParaRPr sz="3600" b="0" i="0">
              <a:solidFill>
                <a:schemeClr val="dk1"/>
              </a:solidFill>
              <a:latin typeface="Corben"/>
              <a:ea typeface="Corben"/>
              <a:cs typeface="Corben"/>
              <a:sym typeface="Corben"/>
            </a:endParaRPr>
          </a:p>
        </p:txBody>
      </p:sp>
      <p:pic>
        <p:nvPicPr>
          <p:cNvPr id="175" name="Google Shape;175;p9"/>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76" name="Google Shape;176;p9"/>
          <p:cNvSpPr txBox="1"/>
          <p:nvPr/>
        </p:nvSpPr>
        <p:spPr>
          <a:xfrm>
            <a:off x="261764" y="779090"/>
            <a:ext cx="11161643" cy="230832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202124"/>
              </a:buClr>
              <a:buSzPts val="1800"/>
              <a:buFont typeface="Calibri"/>
              <a:buChar char="-"/>
            </a:pPr>
            <a:r>
              <a:rPr lang="en-US" sz="1800" i="0">
                <a:solidFill>
                  <a:srgbClr val="202124"/>
                </a:solidFill>
                <a:latin typeface="Calibri"/>
                <a:ea typeface="Calibri"/>
                <a:cs typeface="Calibri"/>
                <a:sym typeface="Calibri"/>
              </a:rPr>
              <a:t>A CSRF Token is a secret, unique and unpredictable value a server-side application generates in order to protect CSRF vulnerable resources.</a:t>
            </a:r>
            <a:endParaRPr/>
          </a:p>
          <a:p>
            <a:pPr marL="285750" marR="0" lvl="0" indent="-285750" algn="just" rtl="0">
              <a:lnSpc>
                <a:spcPct val="100000"/>
              </a:lnSpc>
              <a:spcBef>
                <a:spcPts val="0"/>
              </a:spcBef>
              <a:spcAft>
                <a:spcPts val="0"/>
              </a:spcAft>
              <a:buClr>
                <a:srgbClr val="202124"/>
              </a:buClr>
              <a:buSzPts val="1800"/>
              <a:buFont typeface="Calibri"/>
              <a:buChar char="-"/>
            </a:pPr>
            <a:r>
              <a:rPr lang="en-US" sz="1800" i="0">
                <a:solidFill>
                  <a:srgbClr val="202124"/>
                </a:solidFill>
                <a:latin typeface="Calibri"/>
                <a:ea typeface="Calibri"/>
                <a:cs typeface="Calibri"/>
                <a:sym typeface="Calibri"/>
              </a:rPr>
              <a:t>The tokens are generated and submitted by the server-side application in a subsequent HTTP request made by the client.</a:t>
            </a:r>
            <a:endParaRPr sz="1800" u="none" strike="noStrike" cap="none">
              <a:solidFill>
                <a:srgbClr val="202124"/>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1800" i="0">
                <a:solidFill>
                  <a:srgbClr val="202124"/>
                </a:solidFill>
                <a:latin typeface="Calibri"/>
                <a:ea typeface="Calibri"/>
                <a:cs typeface="Calibri"/>
                <a:sym typeface="Calibri"/>
              </a:rPr>
              <a:t>Steps to Get the x-csrf token.</a:t>
            </a:r>
            <a:endParaRPr/>
          </a:p>
          <a:p>
            <a:pPr marL="285750" marR="0" lvl="0" indent="-285750" algn="just" rtl="0">
              <a:lnSpc>
                <a:spcPct val="100000"/>
              </a:lnSpc>
              <a:spcBef>
                <a:spcPts val="0"/>
              </a:spcBef>
              <a:spcAft>
                <a:spcPts val="0"/>
              </a:spcAft>
              <a:buClr>
                <a:srgbClr val="202124"/>
              </a:buClr>
              <a:buSzPts val="1800"/>
              <a:buFont typeface="Calibri"/>
              <a:buChar char="-"/>
            </a:pPr>
            <a:r>
              <a:rPr lang="en-US" sz="1800" i="0">
                <a:solidFill>
                  <a:srgbClr val="202124"/>
                </a:solidFill>
                <a:latin typeface="Calibri"/>
                <a:ea typeface="Calibri"/>
                <a:cs typeface="Calibri"/>
                <a:sym typeface="Calibri"/>
              </a:rPr>
              <a:t>To </a:t>
            </a:r>
            <a:r>
              <a:rPr lang="en-US" sz="1800">
                <a:solidFill>
                  <a:srgbClr val="202124"/>
                </a:solidFill>
                <a:latin typeface="Calibri"/>
                <a:ea typeface="Calibri"/>
                <a:cs typeface="Calibri"/>
                <a:sym typeface="Calibri"/>
              </a:rPr>
              <a:t>get the x-csrf token we need to pass the value of </a:t>
            </a:r>
            <a:r>
              <a:rPr lang="en-US" sz="1800" b="1">
                <a:solidFill>
                  <a:srgbClr val="202124"/>
                </a:solidFill>
                <a:latin typeface="Calibri"/>
                <a:ea typeface="Calibri"/>
                <a:cs typeface="Calibri"/>
                <a:sym typeface="Calibri"/>
              </a:rPr>
              <a:t>x-csrf token</a:t>
            </a:r>
            <a:r>
              <a:rPr lang="en-US" sz="1800">
                <a:solidFill>
                  <a:srgbClr val="202124"/>
                </a:solidFill>
                <a:latin typeface="Calibri"/>
                <a:ea typeface="Calibri"/>
                <a:cs typeface="Calibri"/>
                <a:sym typeface="Calibri"/>
              </a:rPr>
              <a:t> as </a:t>
            </a:r>
            <a:r>
              <a:rPr lang="en-US" sz="1800" b="1">
                <a:solidFill>
                  <a:srgbClr val="202124"/>
                </a:solidFill>
                <a:latin typeface="Calibri"/>
                <a:ea typeface="Calibri"/>
                <a:cs typeface="Calibri"/>
                <a:sym typeface="Calibri"/>
              </a:rPr>
              <a:t>fetch</a:t>
            </a:r>
            <a:r>
              <a:rPr lang="en-US" sz="1800">
                <a:solidFill>
                  <a:srgbClr val="202124"/>
                </a:solidFill>
                <a:latin typeface="Calibri"/>
                <a:ea typeface="Calibri"/>
                <a:cs typeface="Calibri"/>
                <a:sym typeface="Calibri"/>
              </a:rPr>
              <a:t> with the GET call.</a:t>
            </a:r>
            <a:endParaRPr/>
          </a:p>
          <a:p>
            <a:pPr marL="285750" marR="0" lvl="0" indent="-285750" algn="just" rtl="0">
              <a:lnSpc>
                <a:spcPct val="100000"/>
              </a:lnSpc>
              <a:spcBef>
                <a:spcPts val="0"/>
              </a:spcBef>
              <a:spcAft>
                <a:spcPts val="0"/>
              </a:spcAft>
              <a:buClr>
                <a:srgbClr val="202124"/>
              </a:buClr>
              <a:buSzPts val="1800"/>
              <a:buFont typeface="Calibri"/>
              <a:buChar char="-"/>
            </a:pPr>
            <a:r>
              <a:rPr lang="en-US" sz="1800" i="0">
                <a:solidFill>
                  <a:srgbClr val="202124"/>
                </a:solidFill>
                <a:latin typeface="Calibri"/>
                <a:ea typeface="Calibri"/>
                <a:cs typeface="Calibri"/>
                <a:sym typeface="Calibri"/>
              </a:rPr>
              <a:t>After ex</a:t>
            </a:r>
            <a:r>
              <a:rPr lang="en-US" sz="1800">
                <a:solidFill>
                  <a:srgbClr val="202124"/>
                </a:solidFill>
                <a:latin typeface="Calibri"/>
                <a:ea typeface="Calibri"/>
                <a:cs typeface="Calibri"/>
                <a:sym typeface="Calibri"/>
              </a:rPr>
              <a:t>ecuting the get call we will find the token in the </a:t>
            </a:r>
            <a:r>
              <a:rPr lang="en-US" sz="1800" b="1">
                <a:solidFill>
                  <a:srgbClr val="202124"/>
                </a:solidFill>
                <a:latin typeface="Calibri"/>
                <a:ea typeface="Calibri"/>
                <a:cs typeface="Calibri"/>
                <a:sym typeface="Calibri"/>
              </a:rPr>
              <a:t>Header </a:t>
            </a:r>
            <a:r>
              <a:rPr lang="en-US" sz="1800">
                <a:solidFill>
                  <a:srgbClr val="202124"/>
                </a:solidFill>
                <a:latin typeface="Calibri"/>
                <a:ea typeface="Calibri"/>
                <a:cs typeface="Calibri"/>
                <a:sym typeface="Calibri"/>
              </a:rPr>
              <a:t>Section of the </a:t>
            </a:r>
            <a:r>
              <a:rPr lang="en-US" sz="1800" b="1">
                <a:solidFill>
                  <a:srgbClr val="202124"/>
                </a:solidFill>
                <a:latin typeface="Calibri"/>
                <a:ea typeface="Calibri"/>
                <a:cs typeface="Calibri"/>
                <a:sym typeface="Calibri"/>
              </a:rPr>
              <a:t>Response.</a:t>
            </a:r>
            <a:endParaRPr sz="1800" b="1" i="0">
              <a:solidFill>
                <a:srgbClr val="202124"/>
              </a:solidFill>
              <a:latin typeface="Calibri"/>
              <a:ea typeface="Calibri"/>
              <a:cs typeface="Calibri"/>
              <a:sym typeface="Calibri"/>
            </a:endParaRPr>
          </a:p>
          <a:p>
            <a:pPr marL="0" marR="0" lvl="0" indent="0" algn="just" rtl="0">
              <a:lnSpc>
                <a:spcPct val="100000"/>
              </a:lnSpc>
              <a:spcBef>
                <a:spcPts val="0"/>
              </a:spcBef>
              <a:spcAft>
                <a:spcPts val="0"/>
              </a:spcAft>
              <a:buNone/>
            </a:pPr>
            <a:endParaRPr sz="1800" i="0" u="none" strike="noStrike" cap="none">
              <a:solidFill>
                <a:schemeClr val="dk1"/>
              </a:solidFill>
              <a:latin typeface="Calibri"/>
              <a:ea typeface="Calibri"/>
              <a:cs typeface="Calibri"/>
              <a:sym typeface="Calibri"/>
            </a:endParaRPr>
          </a:p>
        </p:txBody>
      </p:sp>
      <p:sp>
        <p:nvSpPr>
          <p:cNvPr id="177" name="Google Shape;177;p9"/>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78" name="Google Shape;178;p9"/>
          <p:cNvPicPr preferRelativeResize="0"/>
          <p:nvPr/>
        </p:nvPicPr>
        <p:blipFill rotWithShape="1">
          <a:blip r:embed="rId4">
            <a:alphaModFix/>
          </a:blip>
          <a:srcRect/>
          <a:stretch/>
        </p:blipFill>
        <p:spPr>
          <a:xfrm>
            <a:off x="643904" y="2795733"/>
            <a:ext cx="5840024" cy="2145953"/>
          </a:xfrm>
          <a:prstGeom prst="rect">
            <a:avLst/>
          </a:prstGeom>
          <a:noFill/>
          <a:ln>
            <a:noFill/>
          </a:ln>
        </p:spPr>
      </p:pic>
      <p:sp>
        <p:nvSpPr>
          <p:cNvPr id="179" name="Google Shape;179;p9"/>
          <p:cNvSpPr txBox="1"/>
          <p:nvPr/>
        </p:nvSpPr>
        <p:spPr>
          <a:xfrm>
            <a:off x="261764" y="4941686"/>
            <a:ext cx="74710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In POST call we need to pass this value of x-csrf token in the header section.</a:t>
            </a:r>
            <a:endParaRPr/>
          </a:p>
        </p:txBody>
      </p:sp>
      <p:pic>
        <p:nvPicPr>
          <p:cNvPr id="180" name="Google Shape;180;p9"/>
          <p:cNvPicPr preferRelativeResize="0"/>
          <p:nvPr/>
        </p:nvPicPr>
        <p:blipFill rotWithShape="1">
          <a:blip r:embed="rId5">
            <a:alphaModFix/>
          </a:blip>
          <a:srcRect/>
          <a:stretch/>
        </p:blipFill>
        <p:spPr>
          <a:xfrm>
            <a:off x="1245883" y="5369696"/>
            <a:ext cx="5774372" cy="13206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txBox="1"/>
          <p:nvPr/>
        </p:nvSpPr>
        <p:spPr>
          <a:xfrm>
            <a:off x="261763" y="188641"/>
            <a:ext cx="11386446" cy="105804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orben"/>
              <a:buNone/>
            </a:pPr>
            <a:r>
              <a:rPr lang="en-US" sz="2400" b="0" i="0" dirty="0">
                <a:solidFill>
                  <a:schemeClr val="dk1"/>
                </a:solidFill>
                <a:latin typeface="Corben"/>
                <a:ea typeface="Corben"/>
                <a:cs typeface="Corben"/>
                <a:sym typeface="Corben"/>
              </a:rPr>
              <a:t>Implementing DELETE and Update (PUT) method</a:t>
            </a:r>
            <a:endParaRPr sz="1050" dirty="0"/>
          </a:p>
          <a:p>
            <a:pPr marL="0" marR="0" lvl="0" indent="0" algn="l" rtl="0">
              <a:lnSpc>
                <a:spcPct val="90000"/>
              </a:lnSpc>
              <a:spcBef>
                <a:spcPts val="0"/>
              </a:spcBef>
              <a:spcAft>
                <a:spcPts val="0"/>
              </a:spcAft>
              <a:buClr>
                <a:schemeClr val="dk1"/>
              </a:buClr>
              <a:buSzPts val="3600"/>
              <a:buFont typeface="Calibri"/>
              <a:buNone/>
            </a:pPr>
            <a:endParaRPr sz="2400" dirty="0">
              <a:solidFill>
                <a:schemeClr val="dk1"/>
              </a:solidFill>
              <a:latin typeface="Corben"/>
              <a:ea typeface="Corben"/>
              <a:cs typeface="Corben"/>
              <a:sym typeface="Corben"/>
            </a:endParaRPr>
          </a:p>
        </p:txBody>
      </p:sp>
      <p:pic>
        <p:nvPicPr>
          <p:cNvPr id="186" name="Google Shape;186;p10"/>
          <p:cNvPicPr preferRelativeResize="0"/>
          <p:nvPr/>
        </p:nvPicPr>
        <p:blipFill rotWithShape="1">
          <a:blip r:embed="rId3">
            <a:alphaModFix/>
          </a:blip>
          <a:srcRect/>
          <a:stretch/>
        </p:blipFill>
        <p:spPr>
          <a:xfrm>
            <a:off x="11380678" y="71203"/>
            <a:ext cx="716699" cy="707887"/>
          </a:xfrm>
          <a:prstGeom prst="rect">
            <a:avLst/>
          </a:prstGeom>
          <a:noFill/>
          <a:ln>
            <a:noFill/>
          </a:ln>
        </p:spPr>
      </p:pic>
      <p:sp>
        <p:nvSpPr>
          <p:cNvPr id="187" name="Google Shape;187;p10"/>
          <p:cNvSpPr txBox="1"/>
          <p:nvPr/>
        </p:nvSpPr>
        <p:spPr>
          <a:xfrm>
            <a:off x="261763" y="1246681"/>
            <a:ext cx="111616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We can implement the delete and update method in the corresponding DPC extension classes. </a:t>
            </a:r>
            <a:endParaRPr sz="1800" i="0" u="none" strike="noStrike" cap="none">
              <a:solidFill>
                <a:srgbClr val="4FACF3"/>
              </a:solidFill>
              <a:latin typeface="Calibri"/>
              <a:ea typeface="Calibri"/>
              <a:cs typeface="Calibri"/>
              <a:sym typeface="Calibri"/>
            </a:endParaRPr>
          </a:p>
        </p:txBody>
      </p:sp>
      <p:sp>
        <p:nvSpPr>
          <p:cNvPr id="188" name="Google Shape;188;p10"/>
          <p:cNvSpPr txBox="1">
            <a:spLocks noGrp="1"/>
          </p:cNvSpPr>
          <p:nvPr>
            <p:ph type="ftr" idx="11"/>
          </p:nvPr>
        </p:nvSpPr>
        <p:spPr>
          <a:xfrm>
            <a:off x="10177670" y="6639339"/>
            <a:ext cx="2014330" cy="1474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www.anubhavtrainings.com</a:t>
            </a:r>
            <a:endParaRPr/>
          </a:p>
        </p:txBody>
      </p:sp>
      <p:pic>
        <p:nvPicPr>
          <p:cNvPr id="189" name="Google Shape;189;p10"/>
          <p:cNvPicPr preferRelativeResize="0"/>
          <p:nvPr/>
        </p:nvPicPr>
        <p:blipFill rotWithShape="1">
          <a:blip r:embed="rId4">
            <a:alphaModFix/>
          </a:blip>
          <a:srcRect/>
          <a:stretch/>
        </p:blipFill>
        <p:spPr>
          <a:xfrm>
            <a:off x="261764" y="1787757"/>
            <a:ext cx="5235028" cy="4281765"/>
          </a:xfrm>
          <a:prstGeom prst="rect">
            <a:avLst/>
          </a:prstGeom>
          <a:noFill/>
          <a:ln>
            <a:noFill/>
          </a:ln>
        </p:spPr>
      </p:pic>
      <p:pic>
        <p:nvPicPr>
          <p:cNvPr id="190" name="Google Shape;190;p10"/>
          <p:cNvPicPr preferRelativeResize="0"/>
          <p:nvPr/>
        </p:nvPicPr>
        <p:blipFill rotWithShape="1">
          <a:blip r:embed="rId5">
            <a:alphaModFix/>
          </a:blip>
          <a:srcRect/>
          <a:stretch/>
        </p:blipFill>
        <p:spPr>
          <a:xfrm>
            <a:off x="6240377" y="1787757"/>
            <a:ext cx="5183029" cy="4338824"/>
          </a:xfrm>
          <a:prstGeom prst="rect">
            <a:avLst/>
          </a:prstGeom>
          <a:noFill/>
          <a:ln>
            <a:noFill/>
          </a:ln>
        </p:spPr>
      </p:pic>
      <p:cxnSp>
        <p:nvCxnSpPr>
          <p:cNvPr id="191" name="Google Shape;191;p10"/>
          <p:cNvCxnSpPr/>
          <p:nvPr/>
        </p:nvCxnSpPr>
        <p:spPr>
          <a:xfrm>
            <a:off x="5922818" y="1734332"/>
            <a:ext cx="0" cy="4552168"/>
          </a:xfrm>
          <a:prstGeom prst="straightConnector1">
            <a:avLst/>
          </a:prstGeom>
          <a:noFill/>
          <a:ln w="9525" cap="flat" cmpd="sng">
            <a:solidFill>
              <a:schemeClr val="accent1"/>
            </a:solidFill>
            <a:prstDash val="solid"/>
            <a:miter lim="800000"/>
            <a:headEnd type="none" w="sm" len="sm"/>
            <a:tailEnd type="none" w="sm" len="sm"/>
          </a:ln>
        </p:spPr>
      </p:cxnSp>
      <p:sp>
        <p:nvSpPr>
          <p:cNvPr id="192" name="Google Shape;192;p10"/>
          <p:cNvSpPr txBox="1"/>
          <p:nvPr/>
        </p:nvSpPr>
        <p:spPr>
          <a:xfrm>
            <a:off x="261763" y="6126580"/>
            <a:ext cx="481265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6"/>
                </a:solidFill>
                <a:latin typeface="Calibri"/>
                <a:ea typeface="Calibri"/>
                <a:cs typeface="Calibri"/>
                <a:sym typeface="Calibri"/>
              </a:rPr>
              <a:t>Code for PRODUCTSET_DELETE_ENTITY: </a:t>
            </a:r>
            <a:r>
              <a:rPr lang="en-US"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ProductSetDeleteEntity</a:t>
            </a:r>
            <a:endParaRPr sz="1800">
              <a:solidFill>
                <a:schemeClr val="dk1"/>
              </a:solidFill>
              <a:latin typeface="Calibri"/>
              <a:ea typeface="Calibri"/>
              <a:cs typeface="Calibri"/>
              <a:sym typeface="Calibri"/>
            </a:endParaRPr>
          </a:p>
        </p:txBody>
      </p:sp>
      <p:sp>
        <p:nvSpPr>
          <p:cNvPr id="193" name="Google Shape;193;p10"/>
          <p:cNvSpPr txBox="1"/>
          <p:nvPr/>
        </p:nvSpPr>
        <p:spPr>
          <a:xfrm>
            <a:off x="6122236" y="6069522"/>
            <a:ext cx="52584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6"/>
                </a:solidFill>
                <a:latin typeface="Calibri"/>
                <a:ea typeface="Calibri"/>
                <a:cs typeface="Calibri"/>
                <a:sym typeface="Calibri"/>
              </a:rPr>
              <a:t>Code for PRODUCTSET_UPDATE_ENTITY </a:t>
            </a:r>
            <a:r>
              <a:rPr lang="en-US" sz="1800">
                <a:solidFill>
                  <a:schemeClr val="dk1"/>
                </a:solidFill>
                <a:latin typeface="Calibri"/>
                <a:ea typeface="Calibri"/>
                <a:cs typeface="Calibri"/>
                <a:sym typeface="Calibri"/>
              </a:rPr>
              <a:t>: </a:t>
            </a:r>
            <a:r>
              <a:rPr lang="en-US" sz="180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ProductSetUpdateEntity</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1647</Words>
  <Application>Microsoft Office PowerPoint</Application>
  <PresentationFormat>Widescreen</PresentationFormat>
  <Paragraphs>195</Paragraphs>
  <Slides>33</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Corben</vt:lpstr>
      <vt:lpstr>Arial</vt:lpstr>
      <vt:lpstr>Calibri</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cvedi@soyuztechnologies.com</dc:creator>
  <cp:lastModifiedBy>Anubhav Oberoy</cp:lastModifiedBy>
  <cp:revision>3</cp:revision>
  <dcterms:created xsi:type="dcterms:W3CDTF">2023-08-10T16:09:42Z</dcterms:created>
  <dcterms:modified xsi:type="dcterms:W3CDTF">2024-10-28T10:27:19Z</dcterms:modified>
</cp:coreProperties>
</file>